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32.jpg" ContentType="image/jpeg"/>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322" r:id="rId6"/>
    <p:sldId id="364" r:id="rId7"/>
    <p:sldId id="324" r:id="rId8"/>
    <p:sldId id="260" r:id="rId9"/>
    <p:sldId id="304" r:id="rId10"/>
    <p:sldId id="261" r:id="rId11"/>
    <p:sldId id="357" r:id="rId12"/>
    <p:sldId id="302" r:id="rId13"/>
    <p:sldId id="358" r:id="rId14"/>
    <p:sldId id="332" r:id="rId15"/>
    <p:sldId id="333" r:id="rId16"/>
    <p:sldId id="305" r:id="rId17"/>
    <p:sldId id="312" r:id="rId18"/>
    <p:sldId id="262" r:id="rId19"/>
    <p:sldId id="334" r:id="rId20"/>
    <p:sldId id="335" r:id="rId21"/>
    <p:sldId id="306" r:id="rId22"/>
    <p:sldId id="313" r:id="rId23"/>
    <p:sldId id="263" r:id="rId24"/>
    <p:sldId id="336" r:id="rId25"/>
    <p:sldId id="337" r:id="rId26"/>
    <p:sldId id="307" r:id="rId27"/>
    <p:sldId id="314" r:id="rId28"/>
    <p:sldId id="264" r:id="rId29"/>
    <p:sldId id="338" r:id="rId30"/>
    <p:sldId id="339" r:id="rId31"/>
    <p:sldId id="308" r:id="rId32"/>
    <p:sldId id="315" r:id="rId33"/>
    <p:sldId id="265" r:id="rId34"/>
    <p:sldId id="340" r:id="rId35"/>
    <p:sldId id="341" r:id="rId36"/>
    <p:sldId id="309" r:id="rId37"/>
    <p:sldId id="316" r:id="rId38"/>
    <p:sldId id="266" r:id="rId39"/>
    <p:sldId id="342" r:id="rId40"/>
    <p:sldId id="343" r:id="rId41"/>
    <p:sldId id="310" r:id="rId42"/>
    <p:sldId id="317" r:id="rId43"/>
    <p:sldId id="267" r:id="rId44"/>
    <p:sldId id="344" r:id="rId45"/>
    <p:sldId id="345" r:id="rId46"/>
    <p:sldId id="311" r:id="rId47"/>
    <p:sldId id="318" r:id="rId48"/>
    <p:sldId id="268" r:id="rId49"/>
    <p:sldId id="346" r:id="rId50"/>
    <p:sldId id="347" r:id="rId51"/>
    <p:sldId id="360" r:id="rId52"/>
    <p:sldId id="269" r:id="rId53"/>
    <p:sldId id="278" r:id="rId54"/>
    <p:sldId id="285" r:id="rId55"/>
    <p:sldId id="286" r:id="rId56"/>
    <p:sldId id="270" r:id="rId57"/>
    <p:sldId id="320" r:id="rId58"/>
    <p:sldId id="348" r:id="rId59"/>
    <p:sldId id="279" r:id="rId60"/>
    <p:sldId id="287" r:id="rId61"/>
    <p:sldId id="288" r:id="rId62"/>
    <p:sldId id="325" r:id="rId63"/>
    <p:sldId id="271" r:id="rId64"/>
    <p:sldId id="349" r:id="rId65"/>
    <p:sldId id="280" r:id="rId66"/>
    <p:sldId id="289" r:id="rId67"/>
    <p:sldId id="290" r:id="rId68"/>
    <p:sldId id="272" r:id="rId69"/>
    <p:sldId id="326" r:id="rId70"/>
    <p:sldId id="350" r:id="rId71"/>
    <p:sldId id="281" r:id="rId72"/>
    <p:sldId id="291" r:id="rId73"/>
    <p:sldId id="292" r:id="rId74"/>
    <p:sldId id="273" r:id="rId75"/>
    <p:sldId id="327" r:id="rId76"/>
    <p:sldId id="351" r:id="rId77"/>
    <p:sldId id="282" r:id="rId78"/>
    <p:sldId id="293" r:id="rId79"/>
    <p:sldId id="294" r:id="rId80"/>
    <p:sldId id="274" r:id="rId81"/>
    <p:sldId id="328" r:id="rId82"/>
    <p:sldId id="352" r:id="rId83"/>
    <p:sldId id="283" r:id="rId84"/>
    <p:sldId id="295" r:id="rId85"/>
    <p:sldId id="296" r:id="rId86"/>
    <p:sldId id="275" r:id="rId87"/>
    <p:sldId id="329" r:id="rId88"/>
    <p:sldId id="353" r:id="rId89"/>
    <p:sldId id="284" r:id="rId90"/>
    <p:sldId id="297" r:id="rId91"/>
    <p:sldId id="298" r:id="rId92"/>
    <p:sldId id="276" r:id="rId93"/>
    <p:sldId id="330" r:id="rId94"/>
    <p:sldId id="354" r:id="rId95"/>
    <p:sldId id="299" r:id="rId96"/>
    <p:sldId id="300" r:id="rId97"/>
    <p:sldId id="301" r:id="rId98"/>
    <p:sldId id="277" r:id="rId99"/>
    <p:sldId id="331" r:id="rId100"/>
    <p:sldId id="355" r:id="rId101"/>
    <p:sldId id="361" r:id="rId102"/>
    <p:sldId id="362" r:id="rId103"/>
    <p:sldId id="363" r:id="rId10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microsoft.com/office/2015/10/relationships/revisionInfo" Target="revisionInfo.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7.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13AFD79A-CC18-4B58-A5EA-0C735C5695D7}" type="datetimeFigureOut">
              <a:rPr lang="en-AU" smtClean="0"/>
              <a:t>4/12/2018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C4D9047-DBCD-42F6-9317-714AE3EFACC4}" type="slidenum">
              <a:rPr lang="en-AU" smtClean="0"/>
              <a:t>‹#›</a:t>
            </a:fld>
            <a:endParaRPr lang="en-AU"/>
          </a:p>
        </p:txBody>
      </p:sp>
    </p:spTree>
    <p:extLst>
      <p:ext uri="{BB962C8B-B14F-4D97-AF65-F5344CB8AC3E}">
        <p14:creationId xmlns:p14="http://schemas.microsoft.com/office/powerpoint/2010/main" val="402585413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13AFD79A-CC18-4B58-A5EA-0C735C5695D7}" type="datetimeFigureOut">
              <a:rPr lang="en-AU" smtClean="0"/>
              <a:t>4/12/2018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C4D9047-DBCD-42F6-9317-714AE3EFACC4}" type="slidenum">
              <a:rPr lang="en-AU" smtClean="0"/>
              <a:t>‹#›</a:t>
            </a:fld>
            <a:endParaRPr lang="en-AU"/>
          </a:p>
        </p:txBody>
      </p:sp>
    </p:spTree>
    <p:extLst>
      <p:ext uri="{BB962C8B-B14F-4D97-AF65-F5344CB8AC3E}">
        <p14:creationId xmlns:p14="http://schemas.microsoft.com/office/powerpoint/2010/main" val="397640592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13AFD79A-CC18-4B58-A5EA-0C735C5695D7}" type="datetimeFigureOut">
              <a:rPr lang="en-AU" smtClean="0"/>
              <a:t>4/12/2018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C4D9047-DBCD-42F6-9317-714AE3EFACC4}" type="slidenum">
              <a:rPr lang="en-AU" smtClean="0"/>
              <a:t>‹#›</a:t>
            </a:fld>
            <a:endParaRPr lang="en-AU"/>
          </a:p>
        </p:txBody>
      </p:sp>
    </p:spTree>
    <p:extLst>
      <p:ext uri="{BB962C8B-B14F-4D97-AF65-F5344CB8AC3E}">
        <p14:creationId xmlns:p14="http://schemas.microsoft.com/office/powerpoint/2010/main" val="313061103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a:xfrm>
            <a:off x="838200" y="1825625"/>
            <a:ext cx="10515600" cy="4351338"/>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10"/>
          </p:nvPr>
        </p:nvSpPr>
        <p:spPr/>
        <p:txBody>
          <a:bodyPr/>
          <a:lstStyle/>
          <a:p>
            <a:fld id="{13AFD79A-CC18-4B58-A5EA-0C735C5695D7}" type="datetimeFigureOut">
              <a:rPr lang="en-AU" smtClean="0"/>
              <a:t>4/12/2018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C4D9047-DBCD-42F6-9317-714AE3EFACC4}" type="slidenum">
              <a:rPr lang="en-AU" smtClean="0"/>
              <a:t>‹#›</a:t>
            </a:fld>
            <a:endParaRPr lang="en-AU"/>
          </a:p>
        </p:txBody>
      </p:sp>
    </p:spTree>
    <p:extLst>
      <p:ext uri="{BB962C8B-B14F-4D97-AF65-F5344CB8AC3E}">
        <p14:creationId xmlns:p14="http://schemas.microsoft.com/office/powerpoint/2010/main" val="89843658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3AFD79A-CC18-4B58-A5EA-0C735C5695D7}" type="datetimeFigureOut">
              <a:rPr lang="en-AU" smtClean="0"/>
              <a:t>4/12/2018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C4D9047-DBCD-42F6-9317-714AE3EFACC4}" type="slidenum">
              <a:rPr lang="en-AU" smtClean="0"/>
              <a:t>‹#›</a:t>
            </a:fld>
            <a:endParaRPr lang="en-AU"/>
          </a:p>
        </p:txBody>
      </p:sp>
    </p:spTree>
    <p:extLst>
      <p:ext uri="{BB962C8B-B14F-4D97-AF65-F5344CB8AC3E}">
        <p14:creationId xmlns:p14="http://schemas.microsoft.com/office/powerpoint/2010/main" val="217247462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13AFD79A-CC18-4B58-A5EA-0C735C5695D7}" type="datetimeFigureOut">
              <a:rPr lang="en-AU" smtClean="0"/>
              <a:t>4/12/2018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C4D9047-DBCD-42F6-9317-714AE3EFACC4}" type="slidenum">
              <a:rPr lang="en-AU" smtClean="0"/>
              <a:t>‹#›</a:t>
            </a:fld>
            <a:endParaRPr lang="en-AU"/>
          </a:p>
        </p:txBody>
      </p:sp>
    </p:spTree>
    <p:extLst>
      <p:ext uri="{BB962C8B-B14F-4D97-AF65-F5344CB8AC3E}">
        <p14:creationId xmlns:p14="http://schemas.microsoft.com/office/powerpoint/2010/main" val="373995867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13AFD79A-CC18-4B58-A5EA-0C735C5695D7}" type="datetimeFigureOut">
              <a:rPr lang="en-AU" smtClean="0"/>
              <a:t>4/12/2018</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8C4D9047-DBCD-42F6-9317-714AE3EFACC4}" type="slidenum">
              <a:rPr lang="en-AU" smtClean="0"/>
              <a:t>‹#›</a:t>
            </a:fld>
            <a:endParaRPr lang="en-AU"/>
          </a:p>
        </p:txBody>
      </p:sp>
    </p:spTree>
    <p:extLst>
      <p:ext uri="{BB962C8B-B14F-4D97-AF65-F5344CB8AC3E}">
        <p14:creationId xmlns:p14="http://schemas.microsoft.com/office/powerpoint/2010/main" val="303526157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13AFD79A-CC18-4B58-A5EA-0C735C5695D7}" type="datetimeFigureOut">
              <a:rPr lang="en-AU" smtClean="0"/>
              <a:t>4/12/2018</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8C4D9047-DBCD-42F6-9317-714AE3EFACC4}" type="slidenum">
              <a:rPr lang="en-AU" smtClean="0"/>
              <a:t>‹#›</a:t>
            </a:fld>
            <a:endParaRPr lang="en-AU"/>
          </a:p>
        </p:txBody>
      </p:sp>
    </p:spTree>
    <p:extLst>
      <p:ext uri="{BB962C8B-B14F-4D97-AF65-F5344CB8AC3E}">
        <p14:creationId xmlns:p14="http://schemas.microsoft.com/office/powerpoint/2010/main" val="26738324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AFD79A-CC18-4B58-A5EA-0C735C5695D7}" type="datetimeFigureOut">
              <a:rPr lang="en-AU" smtClean="0"/>
              <a:t>4/12/2018</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8C4D9047-DBCD-42F6-9317-714AE3EFACC4}" type="slidenum">
              <a:rPr lang="en-AU" smtClean="0"/>
              <a:t>‹#›</a:t>
            </a:fld>
            <a:endParaRPr lang="en-AU"/>
          </a:p>
        </p:txBody>
      </p:sp>
    </p:spTree>
    <p:extLst>
      <p:ext uri="{BB962C8B-B14F-4D97-AF65-F5344CB8AC3E}">
        <p14:creationId xmlns:p14="http://schemas.microsoft.com/office/powerpoint/2010/main" val="260680885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3AFD79A-CC18-4B58-A5EA-0C735C5695D7}" type="datetimeFigureOut">
              <a:rPr lang="en-AU" smtClean="0"/>
              <a:t>4/12/2018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C4D9047-DBCD-42F6-9317-714AE3EFACC4}" type="slidenum">
              <a:rPr lang="en-AU" smtClean="0"/>
              <a:t>‹#›</a:t>
            </a:fld>
            <a:endParaRPr lang="en-AU"/>
          </a:p>
        </p:txBody>
      </p:sp>
    </p:spTree>
    <p:extLst>
      <p:ext uri="{BB962C8B-B14F-4D97-AF65-F5344CB8AC3E}">
        <p14:creationId xmlns:p14="http://schemas.microsoft.com/office/powerpoint/2010/main" val="418992346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3AFD79A-CC18-4B58-A5EA-0C735C5695D7}" type="datetimeFigureOut">
              <a:rPr lang="en-AU" smtClean="0"/>
              <a:t>4/12/2018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C4D9047-DBCD-42F6-9317-714AE3EFACC4}" type="slidenum">
              <a:rPr lang="en-AU" smtClean="0"/>
              <a:t>‹#›</a:t>
            </a:fld>
            <a:endParaRPr lang="en-AU"/>
          </a:p>
        </p:txBody>
      </p:sp>
    </p:spTree>
    <p:extLst>
      <p:ext uri="{BB962C8B-B14F-4D97-AF65-F5344CB8AC3E}">
        <p14:creationId xmlns:p14="http://schemas.microsoft.com/office/powerpoint/2010/main" val="339768101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AFD79A-CC18-4B58-A5EA-0C735C5695D7}" type="datetimeFigureOut">
              <a:rPr lang="en-AU" smtClean="0"/>
              <a:t>4/12/2018</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4D9047-DBCD-42F6-9317-714AE3EFACC4}" type="slidenum">
              <a:rPr lang="en-AU" smtClean="0"/>
              <a:t>‹#›</a:t>
            </a:fld>
            <a:endParaRPr lang="en-AU"/>
          </a:p>
        </p:txBody>
      </p:sp>
    </p:spTree>
    <p:extLst>
      <p:ext uri="{BB962C8B-B14F-4D97-AF65-F5344CB8AC3E}">
        <p14:creationId xmlns:p14="http://schemas.microsoft.com/office/powerpoint/2010/main" val="3989599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26.png"/></Relationships>
</file>

<file path=ppt/slides/_rels/slide54.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image" Target="../media/image34.png"/></Relationships>
</file>

<file path=ppt/slides/_rels/slide66.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image" Target="../media/image38.png"/></Relationships>
</file>

<file path=ppt/slides/_rels/slide72.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image" Target="../media/image42.png"/></Relationships>
</file>

<file path=ppt/slides/_rels/slide78.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image" Target="../media/image46.png"/></Relationships>
</file>

<file path=ppt/slides/_rels/slide84.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image" Target="../media/image57.png"/></Relationships>
</file>

<file path=ppt/slides/_rels/slide96.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466758"/>
            <a:ext cx="12192000" cy="3912973"/>
          </a:xfrm>
          <a:prstGeom prst="rect">
            <a:avLst/>
          </a:prstGeom>
        </p:spPr>
      </p:pic>
    </p:spTree>
    <p:extLst>
      <p:ext uri="{BB962C8B-B14F-4D97-AF65-F5344CB8AC3E}">
        <p14:creationId xmlns:p14="http://schemas.microsoft.com/office/powerpoint/2010/main" val="19875205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800" dirty="0">
                <a:latin typeface="Market Deco" panose="02000000000000000000" pitchFamily="2" charset="0"/>
              </a:rPr>
              <a:t> The fates</a:t>
            </a:r>
            <a:endParaRPr lang="en-AU" sz="8800" dirty="0">
              <a:latin typeface="Market Deco" panose="02000000000000000000" pitchFamily="2" charset="0"/>
            </a:endParaRPr>
          </a:p>
        </p:txBody>
      </p:sp>
      <p:sp>
        <p:nvSpPr>
          <p:cNvPr id="3" name="Content Placeholder 2"/>
          <p:cNvSpPr>
            <a:spLocks noGrp="1"/>
          </p:cNvSpPr>
          <p:nvPr>
            <p:ph idx="1"/>
          </p:nvPr>
        </p:nvSpPr>
        <p:spPr/>
        <p:txBody>
          <a:bodyPr>
            <a:normAutofit/>
          </a:bodyPr>
          <a:lstStyle/>
          <a:p>
            <a:r>
              <a:rPr lang="en-US" sz="3600" dirty="0"/>
              <a:t>The Fates run the game</a:t>
            </a:r>
          </a:p>
          <a:p>
            <a:r>
              <a:rPr lang="en-US" sz="3600" dirty="0">
                <a:latin typeface="Century Gothic" panose="020B0502020202020204" pitchFamily="34" charset="0"/>
              </a:rPr>
              <a:t>The Fates will tell you if your solution solves the problem</a:t>
            </a:r>
          </a:p>
          <a:p>
            <a:r>
              <a:rPr lang="en-US" sz="3600" dirty="0"/>
              <a:t>The Fates write down the solutions on the solutions whiteboard</a:t>
            </a:r>
          </a:p>
        </p:txBody>
      </p:sp>
    </p:spTree>
    <p:extLst>
      <p:ext uri="{BB962C8B-B14F-4D97-AF65-F5344CB8AC3E}">
        <p14:creationId xmlns:p14="http://schemas.microsoft.com/office/powerpoint/2010/main" val="6590658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CB5F1-A622-440C-BE75-4C4FADEE7C02}"/>
              </a:ext>
            </a:extLst>
          </p:cNvPr>
          <p:cNvSpPr>
            <a:spLocks noGrp="1"/>
          </p:cNvSpPr>
          <p:nvPr>
            <p:ph type="title"/>
          </p:nvPr>
        </p:nvSpPr>
        <p:spPr/>
        <p:txBody>
          <a:bodyPr/>
          <a:lstStyle/>
          <a:p>
            <a:endParaRPr lang="en-AU"/>
          </a:p>
        </p:txBody>
      </p:sp>
      <p:pic>
        <p:nvPicPr>
          <p:cNvPr id="5" name="Content Placeholder 4" descr="A picture containing cake, food&#10;&#10;Description generated with high confidence">
            <a:extLst>
              <a:ext uri="{FF2B5EF4-FFF2-40B4-BE49-F238E27FC236}">
                <a16:creationId xmlns:a16="http://schemas.microsoft.com/office/drawing/2014/main" id="{492B08B4-B970-41B2-95E0-10248A3CA3B7}"/>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350520"/>
            <a:ext cx="12207240" cy="8138160"/>
          </a:xfrm>
        </p:spPr>
      </p:pic>
    </p:spTree>
    <p:extLst>
      <p:ext uri="{BB962C8B-B14F-4D97-AF65-F5344CB8AC3E}">
        <p14:creationId xmlns:p14="http://schemas.microsoft.com/office/powerpoint/2010/main" val="105903195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164EF-EA58-4214-9371-F987B9BC9042}"/>
              </a:ext>
            </a:extLst>
          </p:cNvPr>
          <p:cNvSpPr>
            <a:spLocks noGrp="1"/>
          </p:cNvSpPr>
          <p:nvPr>
            <p:ph type="title"/>
          </p:nvPr>
        </p:nvSpPr>
        <p:spPr/>
        <p:txBody>
          <a:bodyPr>
            <a:normAutofit/>
          </a:bodyPr>
          <a:lstStyle/>
          <a:p>
            <a:r>
              <a:rPr lang="en-AU" sz="6000" dirty="0">
                <a:latin typeface="Market Deco" panose="02000000000000000000" pitchFamily="2" charset="0"/>
              </a:rPr>
              <a:t>SOLVING PROBLEMS</a:t>
            </a:r>
          </a:p>
        </p:txBody>
      </p:sp>
      <p:sp>
        <p:nvSpPr>
          <p:cNvPr id="3" name="Content Placeholder 2">
            <a:extLst>
              <a:ext uri="{FF2B5EF4-FFF2-40B4-BE49-F238E27FC236}">
                <a16:creationId xmlns:a16="http://schemas.microsoft.com/office/drawing/2014/main" id="{968016A4-6227-478D-8885-0D52B51BB47B}"/>
              </a:ext>
            </a:extLst>
          </p:cNvPr>
          <p:cNvSpPr>
            <a:spLocks noGrp="1"/>
          </p:cNvSpPr>
          <p:nvPr>
            <p:ph idx="1"/>
          </p:nvPr>
        </p:nvSpPr>
        <p:spPr/>
        <p:txBody>
          <a:bodyPr>
            <a:normAutofit/>
          </a:bodyPr>
          <a:lstStyle/>
          <a:p>
            <a:r>
              <a:rPr lang="en-AU" sz="3600" b="1" dirty="0"/>
              <a:t>Every problem needs:</a:t>
            </a:r>
          </a:p>
          <a:p>
            <a:pPr lvl="1"/>
            <a:r>
              <a:rPr lang="en-AU" sz="3600" dirty="0"/>
              <a:t>Either money or a new law</a:t>
            </a:r>
          </a:p>
          <a:p>
            <a:pPr lvl="1"/>
            <a:r>
              <a:rPr lang="en-AU" sz="3600" dirty="0"/>
              <a:t>2-4 resources to solve it</a:t>
            </a:r>
          </a:p>
          <a:p>
            <a:pPr lvl="1"/>
            <a:r>
              <a:rPr lang="en-AU" sz="3600" dirty="0"/>
              <a:t>EVERY resource must be used</a:t>
            </a:r>
          </a:p>
        </p:txBody>
      </p:sp>
    </p:spTree>
    <p:extLst>
      <p:ext uri="{BB962C8B-B14F-4D97-AF65-F5344CB8AC3E}">
        <p14:creationId xmlns:p14="http://schemas.microsoft.com/office/powerpoint/2010/main" val="94000708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164EF-EA58-4214-9371-F987B9BC9042}"/>
              </a:ext>
            </a:extLst>
          </p:cNvPr>
          <p:cNvSpPr>
            <a:spLocks noGrp="1"/>
          </p:cNvSpPr>
          <p:nvPr>
            <p:ph type="title"/>
          </p:nvPr>
        </p:nvSpPr>
        <p:spPr/>
        <p:txBody>
          <a:bodyPr>
            <a:normAutofit/>
          </a:bodyPr>
          <a:lstStyle/>
          <a:p>
            <a:r>
              <a:rPr lang="en-AU" sz="6000" dirty="0">
                <a:latin typeface="Market Deco" panose="02000000000000000000" pitchFamily="2" charset="0"/>
              </a:rPr>
              <a:t>SOLVING PROBLEMS</a:t>
            </a:r>
          </a:p>
        </p:txBody>
      </p:sp>
      <p:sp>
        <p:nvSpPr>
          <p:cNvPr id="3" name="Content Placeholder 2">
            <a:extLst>
              <a:ext uri="{FF2B5EF4-FFF2-40B4-BE49-F238E27FC236}">
                <a16:creationId xmlns:a16="http://schemas.microsoft.com/office/drawing/2014/main" id="{968016A4-6227-478D-8885-0D52B51BB47B}"/>
              </a:ext>
            </a:extLst>
          </p:cNvPr>
          <p:cNvSpPr>
            <a:spLocks noGrp="1"/>
          </p:cNvSpPr>
          <p:nvPr>
            <p:ph idx="1"/>
          </p:nvPr>
        </p:nvSpPr>
        <p:spPr>
          <a:xfrm>
            <a:off x="838200" y="1825624"/>
            <a:ext cx="11194774" cy="4906479"/>
          </a:xfrm>
        </p:spPr>
        <p:txBody>
          <a:bodyPr>
            <a:normAutofit/>
          </a:bodyPr>
          <a:lstStyle/>
          <a:p>
            <a:pPr marL="742950" indent="-742950">
              <a:buFont typeface="+mj-lt"/>
              <a:buAutoNum type="arabicPeriod"/>
            </a:pPr>
            <a:r>
              <a:rPr lang="en-AU" sz="3600" dirty="0"/>
              <a:t>Think up ideas</a:t>
            </a:r>
          </a:p>
          <a:p>
            <a:pPr marL="742950" indent="-742950">
              <a:buFont typeface="+mj-lt"/>
              <a:buAutoNum type="arabicPeriod"/>
            </a:pPr>
            <a:r>
              <a:rPr lang="en-AU" sz="3600" dirty="0"/>
              <a:t>Think what resources they will need</a:t>
            </a:r>
          </a:p>
          <a:p>
            <a:pPr marL="742950" indent="-742950">
              <a:buFont typeface="+mj-lt"/>
              <a:buAutoNum type="arabicPeriod"/>
            </a:pPr>
            <a:r>
              <a:rPr lang="en-AU" sz="3600" dirty="0"/>
              <a:t>Speak to the leader of the group that owns that resource and ask them if you can use it</a:t>
            </a:r>
          </a:p>
          <a:p>
            <a:pPr marL="742950" indent="-742950">
              <a:buFont typeface="+mj-lt"/>
              <a:buAutoNum type="arabicPeriod"/>
            </a:pPr>
            <a:r>
              <a:rPr lang="en-AU" sz="3600" dirty="0"/>
              <a:t>Get Fate to make an announcement</a:t>
            </a:r>
          </a:p>
          <a:p>
            <a:endParaRPr lang="en-AU" sz="3600" dirty="0"/>
          </a:p>
        </p:txBody>
      </p:sp>
    </p:spTree>
    <p:extLst>
      <p:ext uri="{BB962C8B-B14F-4D97-AF65-F5344CB8AC3E}">
        <p14:creationId xmlns:p14="http://schemas.microsoft.com/office/powerpoint/2010/main" val="261249163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164EF-EA58-4214-9371-F987B9BC9042}"/>
              </a:ext>
            </a:extLst>
          </p:cNvPr>
          <p:cNvSpPr>
            <a:spLocks noGrp="1"/>
          </p:cNvSpPr>
          <p:nvPr>
            <p:ph type="title"/>
          </p:nvPr>
        </p:nvSpPr>
        <p:spPr/>
        <p:txBody>
          <a:bodyPr>
            <a:normAutofit/>
          </a:bodyPr>
          <a:lstStyle/>
          <a:p>
            <a:r>
              <a:rPr lang="en-AU" sz="6000" dirty="0">
                <a:latin typeface="Market Deco" panose="02000000000000000000" pitchFamily="2" charset="0"/>
              </a:rPr>
              <a:t>SOLVING PROBLEMS</a:t>
            </a:r>
          </a:p>
        </p:txBody>
      </p:sp>
      <p:sp>
        <p:nvSpPr>
          <p:cNvPr id="3" name="Content Placeholder 2">
            <a:extLst>
              <a:ext uri="{FF2B5EF4-FFF2-40B4-BE49-F238E27FC236}">
                <a16:creationId xmlns:a16="http://schemas.microsoft.com/office/drawing/2014/main" id="{968016A4-6227-478D-8885-0D52B51BB47B}"/>
              </a:ext>
            </a:extLst>
          </p:cNvPr>
          <p:cNvSpPr>
            <a:spLocks noGrp="1"/>
          </p:cNvSpPr>
          <p:nvPr>
            <p:ph idx="1"/>
          </p:nvPr>
        </p:nvSpPr>
        <p:spPr>
          <a:xfrm>
            <a:off x="838200" y="1825624"/>
            <a:ext cx="11194774" cy="4906479"/>
          </a:xfrm>
        </p:spPr>
        <p:txBody>
          <a:bodyPr>
            <a:normAutofit/>
          </a:bodyPr>
          <a:lstStyle/>
          <a:p>
            <a:pPr marL="0" indent="0">
              <a:buNone/>
            </a:pPr>
            <a:r>
              <a:rPr lang="en-AU" sz="4000" dirty="0"/>
              <a:t>5. Explain your solution</a:t>
            </a:r>
          </a:p>
          <a:p>
            <a:pPr marL="0" indent="0">
              <a:buNone/>
            </a:pPr>
            <a:r>
              <a:rPr lang="en-AU" sz="4000" dirty="0"/>
              <a:t>6. Change the board</a:t>
            </a:r>
          </a:p>
          <a:p>
            <a:pPr marL="1200150" lvl="1" indent="-742950">
              <a:buFont typeface="+mj-lt"/>
              <a:buAutoNum type="alphaLcParenR"/>
            </a:pPr>
            <a:r>
              <a:rPr lang="en-AU" sz="3600" dirty="0"/>
              <a:t>Put the resources in the box</a:t>
            </a:r>
          </a:p>
          <a:p>
            <a:pPr marL="1200150" lvl="1" indent="-742950">
              <a:buFont typeface="+mj-lt"/>
              <a:buAutoNum type="alphaLcParenR"/>
            </a:pPr>
            <a:r>
              <a:rPr lang="en-AU" sz="3600" dirty="0"/>
              <a:t>Remove the challenge piece</a:t>
            </a:r>
          </a:p>
          <a:p>
            <a:pPr marL="1200150" lvl="1" indent="-742950">
              <a:buFont typeface="+mj-lt"/>
              <a:buAutoNum type="alphaLcParenR"/>
            </a:pPr>
            <a:r>
              <a:rPr lang="en-AU" sz="3600" dirty="0"/>
              <a:t>Add the piece that shows your solution</a:t>
            </a:r>
          </a:p>
          <a:p>
            <a:pPr marL="0" indent="0">
              <a:buNone/>
            </a:pPr>
            <a:r>
              <a:rPr lang="en-AU" sz="4000" dirty="0"/>
              <a:t>7. Fate writes up solution on the board</a:t>
            </a:r>
          </a:p>
          <a:p>
            <a:endParaRPr lang="en-AU" dirty="0"/>
          </a:p>
        </p:txBody>
      </p:sp>
    </p:spTree>
    <p:extLst>
      <p:ext uri="{BB962C8B-B14F-4D97-AF65-F5344CB8AC3E}">
        <p14:creationId xmlns:p14="http://schemas.microsoft.com/office/powerpoint/2010/main" val="206643632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12777" y="1992375"/>
            <a:ext cx="9144000" cy="2387600"/>
          </a:xfrm>
        </p:spPr>
        <p:txBody>
          <a:bodyPr>
            <a:normAutofit/>
          </a:bodyPr>
          <a:lstStyle/>
          <a:p>
            <a:r>
              <a:rPr lang="en-US" sz="13800" dirty="0">
                <a:latin typeface="Market Deco" panose="02000000000000000000" pitchFamily="2" charset="0"/>
              </a:rPr>
              <a:t>MINERS</a:t>
            </a:r>
            <a:endParaRPr lang="en-AU" sz="13800" dirty="0">
              <a:latin typeface="Market Deco" panose="02000000000000000000" pitchFamily="2" charset="0"/>
            </a:endParaRPr>
          </a:p>
        </p:txBody>
      </p:sp>
    </p:spTree>
    <p:extLst>
      <p:ext uri="{BB962C8B-B14F-4D97-AF65-F5344CB8AC3E}">
        <p14:creationId xmlns:p14="http://schemas.microsoft.com/office/powerpoint/2010/main" val="395704106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9" name="Rectangle 922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9226" name="Picture 4" descr="http://images.financialexpress.com/2016/10/Mining-Rep-L.jpg">
            <a:extLst>
              <a:ext uri="{FF2B5EF4-FFF2-40B4-BE49-F238E27FC236}">
                <a16:creationId xmlns:a16="http://schemas.microsoft.com/office/drawing/2014/main" id="{8662C381-C176-427E-8203-CBD8FF57514C}"/>
              </a:ext>
            </a:extLst>
          </p:cNvPr>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24303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800" dirty="0">
                <a:latin typeface="Market Deco" panose="02000000000000000000" pitchFamily="2" charset="0"/>
              </a:rPr>
              <a:t> MINERS</a:t>
            </a:r>
            <a:endParaRPr lang="en-AU" sz="8800" dirty="0">
              <a:latin typeface="Market Deco" panose="02000000000000000000" pitchFamily="2" charset="0"/>
            </a:endParaRPr>
          </a:p>
        </p:txBody>
      </p:sp>
      <p:sp>
        <p:nvSpPr>
          <p:cNvPr id="3" name="Content Placeholder 2"/>
          <p:cNvSpPr>
            <a:spLocks noGrp="1"/>
          </p:cNvSpPr>
          <p:nvPr>
            <p:ph idx="1"/>
          </p:nvPr>
        </p:nvSpPr>
        <p:spPr/>
        <p:txBody>
          <a:bodyPr>
            <a:normAutofit/>
          </a:bodyPr>
          <a:lstStyle/>
          <a:p>
            <a:r>
              <a:rPr lang="en-AU" sz="3600" dirty="0"/>
              <a:t>Mining is digging things out of the ground. Miners can dig oil, gas, coal or diamonds. In Greenville, the miners dig metal out of the ground.</a:t>
            </a:r>
          </a:p>
          <a:p>
            <a:r>
              <a:rPr lang="en-US" sz="3600" b="1" dirty="0">
                <a:latin typeface="Century Gothic" panose="020B0502020202020204" pitchFamily="34" charset="0"/>
              </a:rPr>
              <a:t>Resources: </a:t>
            </a:r>
            <a:r>
              <a:rPr lang="en-US" sz="3600" dirty="0">
                <a:latin typeface="Century Gothic" panose="020B0502020202020204" pitchFamily="34" charset="0"/>
              </a:rPr>
              <a:t>two lots of metal</a:t>
            </a:r>
          </a:p>
          <a:p>
            <a:pPr lvl="1"/>
            <a:r>
              <a:rPr lang="en-US" sz="3200" dirty="0"/>
              <a:t>For building things that need to be extra strong</a:t>
            </a:r>
            <a:endParaRPr lang="en-AU" sz="3200" dirty="0">
              <a:latin typeface="Century Gothic" panose="020B0502020202020204" pitchFamily="34" charset="0"/>
            </a:endParaRPr>
          </a:p>
        </p:txBody>
      </p:sp>
    </p:spTree>
    <p:extLst>
      <p:ext uri="{BB962C8B-B14F-4D97-AF65-F5344CB8AC3E}">
        <p14:creationId xmlns:p14="http://schemas.microsoft.com/office/powerpoint/2010/main" val="258084189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5" name="Content Placeholder 4" descr="A picture containing indoor, table&#10;&#10;Description generated with very high confidence">
            <a:extLst>
              <a:ext uri="{FF2B5EF4-FFF2-40B4-BE49-F238E27FC236}">
                <a16:creationId xmlns:a16="http://schemas.microsoft.com/office/drawing/2014/main" id="{012D6AA6-34ED-4273-8871-B10ABC18E0B5}"/>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16410574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03145-97B8-498C-A6CF-E8336EE07319}"/>
              </a:ext>
            </a:extLst>
          </p:cNvPr>
          <p:cNvSpPr>
            <a:spLocks noGrp="1"/>
          </p:cNvSpPr>
          <p:nvPr>
            <p:ph type="title"/>
          </p:nvPr>
        </p:nvSpPr>
        <p:spPr/>
        <p:txBody>
          <a:bodyPr/>
          <a:lstStyle/>
          <a:p>
            <a:endParaRPr lang="en-AU"/>
          </a:p>
        </p:txBody>
      </p:sp>
      <p:pic>
        <p:nvPicPr>
          <p:cNvPr id="5" name="Content Placeholder 4" descr="A picture containing indoor, table&#10;&#10;Description generated with very high confidence">
            <a:extLst>
              <a:ext uri="{FF2B5EF4-FFF2-40B4-BE49-F238E27FC236}">
                <a16:creationId xmlns:a16="http://schemas.microsoft.com/office/drawing/2014/main" id="{0F204978-0C1A-4B88-AA38-F2A849A455BE}"/>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0"/>
            <a:ext cx="12192000" cy="8128000"/>
          </a:xfrm>
        </p:spPr>
      </p:pic>
    </p:spTree>
    <p:extLst>
      <p:ext uri="{BB962C8B-B14F-4D97-AF65-F5344CB8AC3E}">
        <p14:creationId xmlns:p14="http://schemas.microsoft.com/office/powerpoint/2010/main" val="104573861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86144" y="2019008"/>
            <a:ext cx="9144000" cy="2387600"/>
          </a:xfrm>
        </p:spPr>
        <p:txBody>
          <a:bodyPr>
            <a:normAutofit/>
          </a:bodyPr>
          <a:lstStyle/>
          <a:p>
            <a:r>
              <a:rPr lang="en-US" sz="13800" dirty="0">
                <a:latin typeface="Market Deco" panose="02000000000000000000" pitchFamily="2" charset="0"/>
              </a:rPr>
              <a:t>INVESTORS</a:t>
            </a:r>
            <a:endParaRPr lang="en-AU" sz="13800" dirty="0">
              <a:latin typeface="Market Deco" panose="02000000000000000000" pitchFamily="2" charset="0"/>
            </a:endParaRPr>
          </a:p>
        </p:txBody>
      </p:sp>
    </p:spTree>
    <p:extLst>
      <p:ext uri="{BB962C8B-B14F-4D97-AF65-F5344CB8AC3E}">
        <p14:creationId xmlns:p14="http://schemas.microsoft.com/office/powerpoint/2010/main" val="305446327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1127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11266" name="Picture 2" descr="http://crystaltec.com.au/wp-content/uploads/2015/08/Business-People-Team.jpg">
            <a:extLst>
              <a:ext uri="{FF2B5EF4-FFF2-40B4-BE49-F238E27FC236}">
                <a16:creationId xmlns:a16="http://schemas.microsoft.com/office/drawing/2014/main" id="{E971A647-2E4D-4AC3-AEAC-142C804CED13}"/>
              </a:ext>
            </a:extLst>
          </p:cNvPr>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32188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800" dirty="0">
                <a:latin typeface="Market Deco" panose="02000000000000000000" pitchFamily="2" charset="0"/>
              </a:rPr>
              <a:t> INVESTORS</a:t>
            </a:r>
            <a:endParaRPr lang="en-AU" sz="8800" dirty="0">
              <a:latin typeface="Market Deco" panose="02000000000000000000" pitchFamily="2" charset="0"/>
            </a:endParaRPr>
          </a:p>
        </p:txBody>
      </p:sp>
      <p:sp>
        <p:nvSpPr>
          <p:cNvPr id="3" name="Content Placeholder 2"/>
          <p:cNvSpPr>
            <a:spLocks noGrp="1"/>
          </p:cNvSpPr>
          <p:nvPr>
            <p:ph idx="1"/>
          </p:nvPr>
        </p:nvSpPr>
        <p:spPr/>
        <p:txBody>
          <a:bodyPr>
            <a:noAutofit/>
          </a:bodyPr>
          <a:lstStyle/>
          <a:p>
            <a:r>
              <a:rPr lang="en-US" sz="3600" dirty="0"/>
              <a:t>Investors put money into ideas to make a profit when that idea is successful. In Greenville, investors have lots of money to spend on solutions to the challenges.</a:t>
            </a:r>
            <a:r>
              <a:rPr lang="en-AU" sz="3600" dirty="0"/>
              <a:t> </a:t>
            </a:r>
          </a:p>
          <a:p>
            <a:r>
              <a:rPr lang="en-US" sz="3600" b="1" dirty="0"/>
              <a:t>Resources: </a:t>
            </a:r>
            <a:r>
              <a:rPr lang="en-US" sz="3600" dirty="0"/>
              <a:t>four lots of money</a:t>
            </a:r>
          </a:p>
          <a:p>
            <a:pPr lvl="1"/>
            <a:r>
              <a:rPr lang="en-US" sz="3200" dirty="0"/>
              <a:t>For solutions that cost a lot. </a:t>
            </a:r>
            <a:endParaRPr lang="en-AU" sz="3200" dirty="0"/>
          </a:p>
        </p:txBody>
      </p:sp>
    </p:spTree>
    <p:extLst>
      <p:ext uri="{BB962C8B-B14F-4D97-AF65-F5344CB8AC3E}">
        <p14:creationId xmlns:p14="http://schemas.microsoft.com/office/powerpoint/2010/main" val="127471407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53A39-688A-4F20-B5ED-88AA4CCB66DB}"/>
              </a:ext>
            </a:extLst>
          </p:cNvPr>
          <p:cNvSpPr>
            <a:spLocks noGrp="1"/>
          </p:cNvSpPr>
          <p:nvPr>
            <p:ph type="title"/>
          </p:nvPr>
        </p:nvSpPr>
        <p:spPr/>
        <p:txBody>
          <a:bodyPr/>
          <a:lstStyle/>
          <a:p>
            <a:endParaRPr lang="en-AU"/>
          </a:p>
        </p:txBody>
      </p:sp>
      <p:pic>
        <p:nvPicPr>
          <p:cNvPr id="5" name="Content Placeholder 4" descr="A picture containing indoor, table&#10;&#10;Description generated with very high confidence">
            <a:extLst>
              <a:ext uri="{FF2B5EF4-FFF2-40B4-BE49-F238E27FC236}">
                <a16:creationId xmlns:a16="http://schemas.microsoft.com/office/drawing/2014/main" id="{012FD229-006F-49B1-86FA-57DF179D4DBA}"/>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331719" y="-1344136"/>
            <a:ext cx="14523720" cy="10892790"/>
          </a:xfrm>
        </p:spPr>
      </p:pic>
    </p:spTree>
    <p:extLst>
      <p:ext uri="{BB962C8B-B14F-4D97-AF65-F5344CB8AC3E}">
        <p14:creationId xmlns:p14="http://schemas.microsoft.com/office/powerpoint/2010/main" val="193379741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9600" dirty="0">
                <a:latin typeface="Market Deco" panose="02000000000000000000" pitchFamily="2" charset="0"/>
              </a:rPr>
              <a:t>What is THE GAME?</a:t>
            </a:r>
            <a:endParaRPr lang="en-AU" sz="9600" dirty="0">
              <a:latin typeface="Market Deco" panose="02000000000000000000" pitchFamily="2" charset="0"/>
            </a:endParaRPr>
          </a:p>
        </p:txBody>
      </p:sp>
      <p:sp>
        <p:nvSpPr>
          <p:cNvPr id="3" name="Content Placeholder 2"/>
          <p:cNvSpPr>
            <a:spLocks noGrp="1"/>
          </p:cNvSpPr>
          <p:nvPr>
            <p:ph idx="1"/>
          </p:nvPr>
        </p:nvSpPr>
        <p:spPr>
          <a:xfrm>
            <a:off x="838200" y="1825624"/>
            <a:ext cx="11125200" cy="4940935"/>
          </a:xfrm>
        </p:spPr>
        <p:txBody>
          <a:bodyPr>
            <a:normAutofit/>
          </a:bodyPr>
          <a:lstStyle/>
          <a:p>
            <a:r>
              <a:rPr lang="en-US" sz="4800" dirty="0">
                <a:latin typeface="Century Gothic" panose="020B0502020202020204" pitchFamily="34" charset="0"/>
              </a:rPr>
              <a:t>Greenville is a pretend island </a:t>
            </a:r>
          </a:p>
          <a:p>
            <a:r>
              <a:rPr lang="en-US" sz="4800" dirty="0">
                <a:latin typeface="Century Gothic" panose="020B0502020202020204" pitchFamily="34" charset="0"/>
              </a:rPr>
              <a:t>8 groups</a:t>
            </a:r>
          </a:p>
          <a:p>
            <a:r>
              <a:rPr lang="en-US" sz="4800" dirty="0">
                <a:latin typeface="Century Gothic" panose="020B0502020202020204" pitchFamily="34" charset="0"/>
              </a:rPr>
              <a:t>Two students are “The Fates” – they run the game</a:t>
            </a:r>
          </a:p>
          <a:p>
            <a:r>
              <a:rPr lang="en-US" sz="4800" dirty="0">
                <a:latin typeface="Century Gothic" panose="020B0502020202020204" pitchFamily="34" charset="0"/>
              </a:rPr>
              <a:t>There are 8 challenges that you have to solve</a:t>
            </a:r>
          </a:p>
          <a:p>
            <a:endParaRPr lang="en-AU" dirty="0">
              <a:latin typeface="Century Gothic" panose="020B0502020202020204" pitchFamily="34" charset="0"/>
            </a:endParaRPr>
          </a:p>
        </p:txBody>
      </p:sp>
    </p:spTree>
    <p:extLst>
      <p:ext uri="{BB962C8B-B14F-4D97-AF65-F5344CB8AC3E}">
        <p14:creationId xmlns:p14="http://schemas.microsoft.com/office/powerpoint/2010/main" val="378127042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5" name="Content Placeholder 4" descr="A picture containing indoor, table&#10;&#10;Description generated with very high confidence">
            <a:extLst>
              <a:ext uri="{FF2B5EF4-FFF2-40B4-BE49-F238E27FC236}">
                <a16:creationId xmlns:a16="http://schemas.microsoft.com/office/drawing/2014/main" id="{D951AF51-B0F9-434D-A1FC-FED31AA4382A}"/>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80146878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77266" y="2223194"/>
            <a:ext cx="9144000" cy="2387600"/>
          </a:xfrm>
        </p:spPr>
        <p:txBody>
          <a:bodyPr>
            <a:normAutofit/>
          </a:bodyPr>
          <a:lstStyle/>
          <a:p>
            <a:r>
              <a:rPr lang="en-US" sz="13800" dirty="0">
                <a:latin typeface="Market Deco" panose="02000000000000000000" pitchFamily="2" charset="0"/>
              </a:rPr>
              <a:t>SCIENTISTS</a:t>
            </a:r>
            <a:endParaRPr lang="en-AU" sz="13800" dirty="0">
              <a:latin typeface="Market Deco" panose="02000000000000000000" pitchFamily="2" charset="0"/>
            </a:endParaRPr>
          </a:p>
        </p:txBody>
      </p:sp>
    </p:spTree>
    <p:extLst>
      <p:ext uri="{BB962C8B-B14F-4D97-AF65-F5344CB8AC3E}">
        <p14:creationId xmlns:p14="http://schemas.microsoft.com/office/powerpoint/2010/main" val="234852278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35EEE-5BA0-4876-B057-39F6E55B83A3}"/>
              </a:ext>
            </a:extLst>
          </p:cNvPr>
          <p:cNvSpPr>
            <a:spLocks noGrp="1"/>
          </p:cNvSpPr>
          <p:nvPr>
            <p:ph type="title"/>
          </p:nvPr>
        </p:nvSpPr>
        <p:spPr/>
        <p:txBody>
          <a:bodyPr/>
          <a:lstStyle/>
          <a:p>
            <a:endParaRPr lang="en-AU"/>
          </a:p>
        </p:txBody>
      </p:sp>
      <p:pic>
        <p:nvPicPr>
          <p:cNvPr id="6" name="Content Placeholder 3">
            <a:extLst>
              <a:ext uri="{FF2B5EF4-FFF2-40B4-BE49-F238E27FC236}">
                <a16:creationId xmlns:a16="http://schemas.microsoft.com/office/drawing/2014/main" id="{E0CC3E84-DFB8-434A-973C-E2A9B54A6652}"/>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0" y="-838200"/>
            <a:ext cx="12192000" cy="8115746"/>
          </a:xfrm>
          <a:prstGeom prst="rect">
            <a:avLst/>
          </a:prstGeom>
        </p:spPr>
      </p:pic>
    </p:spTree>
    <p:extLst>
      <p:ext uri="{BB962C8B-B14F-4D97-AF65-F5344CB8AC3E}">
        <p14:creationId xmlns:p14="http://schemas.microsoft.com/office/powerpoint/2010/main" val="26194537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800" dirty="0">
                <a:latin typeface="Market Deco" panose="02000000000000000000" pitchFamily="2" charset="0"/>
              </a:rPr>
              <a:t> SCIENTISTS</a:t>
            </a:r>
            <a:endParaRPr lang="en-AU" sz="8800" dirty="0">
              <a:latin typeface="Market Deco" panose="02000000000000000000" pitchFamily="2" charset="0"/>
            </a:endParaRPr>
          </a:p>
        </p:txBody>
      </p:sp>
      <p:sp>
        <p:nvSpPr>
          <p:cNvPr id="3" name="Content Placeholder 2"/>
          <p:cNvSpPr>
            <a:spLocks noGrp="1"/>
          </p:cNvSpPr>
          <p:nvPr>
            <p:ph idx="1"/>
          </p:nvPr>
        </p:nvSpPr>
        <p:spPr/>
        <p:txBody>
          <a:bodyPr/>
          <a:lstStyle/>
          <a:p>
            <a:r>
              <a:rPr lang="en-AU" sz="3600" dirty="0"/>
              <a:t>A scientist tries to understand how our world, or other things, work. In Greenville, scientists invent things that solve problems</a:t>
            </a:r>
          </a:p>
          <a:p>
            <a:r>
              <a:rPr lang="en-US" sz="3600" b="1" dirty="0"/>
              <a:t>Resources: </a:t>
            </a:r>
            <a:r>
              <a:rPr lang="en-US" sz="3600" dirty="0"/>
              <a:t>two inventions</a:t>
            </a:r>
          </a:p>
          <a:p>
            <a:pPr lvl="1"/>
            <a:r>
              <a:rPr lang="en-US" sz="3200" dirty="0"/>
              <a:t>to solve a problem, but it must be actually possible (you can’t invent a time machine)</a:t>
            </a:r>
            <a:endParaRPr lang="en-AU" sz="3200" dirty="0"/>
          </a:p>
          <a:p>
            <a:endParaRPr lang="en-AU" dirty="0">
              <a:latin typeface="Century Gothic" panose="020B0502020202020204" pitchFamily="34" charset="0"/>
            </a:endParaRPr>
          </a:p>
        </p:txBody>
      </p:sp>
    </p:spTree>
    <p:extLst>
      <p:ext uri="{BB962C8B-B14F-4D97-AF65-F5344CB8AC3E}">
        <p14:creationId xmlns:p14="http://schemas.microsoft.com/office/powerpoint/2010/main" val="153966399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5" name="Content Placeholder 4" descr="A picture containing table, thing, toy&#10;&#10;Description generated with high confidence">
            <a:extLst>
              <a:ext uri="{FF2B5EF4-FFF2-40B4-BE49-F238E27FC236}">
                <a16:creationId xmlns:a16="http://schemas.microsoft.com/office/drawing/2014/main" id="{FB0F1E19-2E5A-4A8C-B26D-3CF90CA58CCC}"/>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331550039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E3243-0D32-4B3F-94CF-EADB6442DCF6}"/>
              </a:ext>
            </a:extLst>
          </p:cNvPr>
          <p:cNvSpPr>
            <a:spLocks noGrp="1"/>
          </p:cNvSpPr>
          <p:nvPr>
            <p:ph type="title"/>
          </p:nvPr>
        </p:nvSpPr>
        <p:spPr/>
        <p:txBody>
          <a:bodyPr/>
          <a:lstStyle/>
          <a:p>
            <a:endParaRPr lang="en-AU"/>
          </a:p>
        </p:txBody>
      </p:sp>
      <p:pic>
        <p:nvPicPr>
          <p:cNvPr id="5" name="Content Placeholder 4" descr="A birthday cake with lit candles&#10;&#10;Description generated with high confidence">
            <a:extLst>
              <a:ext uri="{FF2B5EF4-FFF2-40B4-BE49-F238E27FC236}">
                <a16:creationId xmlns:a16="http://schemas.microsoft.com/office/drawing/2014/main" id="{3B8B24B8-FAF6-4079-9330-43C73168F7EE}"/>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152400"/>
            <a:ext cx="12527281" cy="8351520"/>
          </a:xfrm>
        </p:spPr>
      </p:pic>
    </p:spTree>
    <p:extLst>
      <p:ext uri="{BB962C8B-B14F-4D97-AF65-F5344CB8AC3E}">
        <p14:creationId xmlns:p14="http://schemas.microsoft.com/office/powerpoint/2010/main" val="326704765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51751" y="1903598"/>
            <a:ext cx="9703293" cy="2387600"/>
          </a:xfrm>
        </p:spPr>
        <p:txBody>
          <a:bodyPr>
            <a:normAutofit fontScale="90000"/>
          </a:bodyPr>
          <a:lstStyle/>
          <a:p>
            <a:r>
              <a:rPr lang="en-US" sz="13800" dirty="0">
                <a:latin typeface="Market Deco" panose="02000000000000000000" pitchFamily="2" charset="0"/>
              </a:rPr>
              <a:t>GOVERNMENT</a:t>
            </a:r>
            <a:endParaRPr lang="en-AU" sz="13800" dirty="0">
              <a:latin typeface="Market Deco" panose="02000000000000000000" pitchFamily="2" charset="0"/>
            </a:endParaRPr>
          </a:p>
        </p:txBody>
      </p:sp>
    </p:spTree>
    <p:extLst>
      <p:ext uri="{BB962C8B-B14F-4D97-AF65-F5344CB8AC3E}">
        <p14:creationId xmlns:p14="http://schemas.microsoft.com/office/powerpoint/2010/main" val="356971935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5" name="Rectangle 174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17410" name="Picture 2" descr="http://cdn.newsapi.com.au/image/v1/85692402ec6a0f4001c0e5b15a222f54">
            <a:extLst>
              <a:ext uri="{FF2B5EF4-FFF2-40B4-BE49-F238E27FC236}">
                <a16:creationId xmlns:a16="http://schemas.microsoft.com/office/drawing/2014/main" id="{D4FCD15D-8AF5-4FF3-8D87-5AC49A23D24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540647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800" dirty="0">
                <a:latin typeface="Market Deco" panose="02000000000000000000" pitchFamily="2" charset="0"/>
              </a:rPr>
              <a:t> GOVERNMENT</a:t>
            </a:r>
            <a:endParaRPr lang="en-AU" sz="8800" dirty="0">
              <a:latin typeface="Market Deco" panose="02000000000000000000" pitchFamily="2" charset="0"/>
            </a:endParaRPr>
          </a:p>
        </p:txBody>
      </p:sp>
      <p:sp>
        <p:nvSpPr>
          <p:cNvPr id="3" name="Content Placeholder 2"/>
          <p:cNvSpPr>
            <a:spLocks noGrp="1"/>
          </p:cNvSpPr>
          <p:nvPr>
            <p:ph idx="1"/>
          </p:nvPr>
        </p:nvSpPr>
        <p:spPr/>
        <p:txBody>
          <a:bodyPr>
            <a:normAutofit/>
          </a:bodyPr>
          <a:lstStyle/>
          <a:p>
            <a:r>
              <a:rPr lang="en-AU" sz="4000" dirty="0"/>
              <a:t>The government is a group of people with the power to make laws</a:t>
            </a:r>
          </a:p>
          <a:p>
            <a:r>
              <a:rPr lang="en-US" sz="4000" b="1" dirty="0"/>
              <a:t>Resources: </a:t>
            </a:r>
            <a:r>
              <a:rPr lang="en-US" sz="4000" dirty="0"/>
              <a:t>four laws</a:t>
            </a:r>
          </a:p>
          <a:p>
            <a:pPr lvl="1"/>
            <a:r>
              <a:rPr lang="en-US" sz="3600" dirty="0"/>
              <a:t>To make Greenville residents change how they behave. </a:t>
            </a:r>
            <a:endParaRPr lang="en-AU" sz="3600" dirty="0"/>
          </a:p>
        </p:txBody>
      </p:sp>
    </p:spTree>
    <p:extLst>
      <p:ext uri="{BB962C8B-B14F-4D97-AF65-F5344CB8AC3E}">
        <p14:creationId xmlns:p14="http://schemas.microsoft.com/office/powerpoint/2010/main" val="230957675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5" name="Content Placeholder 4" descr="A picture containing table, indoor, cake, food&#10;&#10;Description generated with very high confidence">
            <a:extLst>
              <a:ext uri="{FF2B5EF4-FFF2-40B4-BE49-F238E27FC236}">
                <a16:creationId xmlns:a16="http://schemas.microsoft.com/office/drawing/2014/main" id="{70F0F015-8C0A-44CD-852F-F4F592B39396}"/>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394027175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1268075" cy="4832350"/>
          </a:xfrm>
        </p:spPr>
        <p:txBody>
          <a:bodyPr/>
          <a:lstStyle/>
          <a:p>
            <a:r>
              <a:rPr lang="en-US" sz="4800" dirty="0">
                <a:latin typeface="Century Gothic" panose="020B0502020202020204" pitchFamily="34" charset="0"/>
              </a:rPr>
              <a:t>Each group has resources that can help solve problems</a:t>
            </a:r>
          </a:p>
          <a:p>
            <a:r>
              <a:rPr lang="en-US" sz="4800" dirty="0">
                <a:latin typeface="Century Gothic" panose="020B0502020202020204" pitchFamily="34" charset="0"/>
              </a:rPr>
              <a:t>You have to talk to each other to figure out how to combine your things to solve the problems</a:t>
            </a:r>
          </a:p>
          <a:p>
            <a:endParaRPr lang="en-US" dirty="0">
              <a:latin typeface="Century Gothic" panose="020B0502020202020204" pitchFamily="34" charset="0"/>
            </a:endParaRPr>
          </a:p>
          <a:p>
            <a:endParaRPr lang="en-AU" dirty="0">
              <a:latin typeface="Century Gothic" panose="020B0502020202020204" pitchFamily="34" charset="0"/>
            </a:endParaRPr>
          </a:p>
        </p:txBody>
      </p:sp>
    </p:spTree>
    <p:extLst>
      <p:ext uri="{BB962C8B-B14F-4D97-AF65-F5344CB8AC3E}">
        <p14:creationId xmlns:p14="http://schemas.microsoft.com/office/powerpoint/2010/main" val="49266787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E452C-EEB8-40F6-B29C-7517A20876D7}"/>
              </a:ext>
            </a:extLst>
          </p:cNvPr>
          <p:cNvSpPr>
            <a:spLocks noGrp="1"/>
          </p:cNvSpPr>
          <p:nvPr>
            <p:ph type="title"/>
          </p:nvPr>
        </p:nvSpPr>
        <p:spPr/>
        <p:txBody>
          <a:bodyPr/>
          <a:lstStyle/>
          <a:p>
            <a:endParaRPr lang="en-AU"/>
          </a:p>
        </p:txBody>
      </p:sp>
      <p:pic>
        <p:nvPicPr>
          <p:cNvPr id="5" name="Content Placeholder 4" descr="A picture containing table, cake, indoor&#10;&#10;Description generated with very high confidence">
            <a:extLst>
              <a:ext uri="{FF2B5EF4-FFF2-40B4-BE49-F238E27FC236}">
                <a16:creationId xmlns:a16="http://schemas.microsoft.com/office/drawing/2014/main" id="{BBAA0734-1A0E-413C-8790-0669BAC06657}"/>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017520" y="-2882106"/>
            <a:ext cx="15387398" cy="10258266"/>
          </a:xfrm>
        </p:spPr>
      </p:pic>
    </p:spTree>
    <p:extLst>
      <p:ext uri="{BB962C8B-B14F-4D97-AF65-F5344CB8AC3E}">
        <p14:creationId xmlns:p14="http://schemas.microsoft.com/office/powerpoint/2010/main" val="320318504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96139" y="2267583"/>
            <a:ext cx="9703293" cy="2387600"/>
          </a:xfrm>
        </p:spPr>
        <p:txBody>
          <a:bodyPr>
            <a:normAutofit/>
          </a:bodyPr>
          <a:lstStyle/>
          <a:p>
            <a:r>
              <a:rPr lang="en-US" sz="13800" dirty="0">
                <a:latin typeface="Market Deco" panose="02000000000000000000" pitchFamily="2" charset="0"/>
              </a:rPr>
              <a:t>CITIZENS</a:t>
            </a:r>
            <a:endParaRPr lang="en-AU" sz="13800" dirty="0">
              <a:latin typeface="Market Deco" panose="02000000000000000000" pitchFamily="2" charset="0"/>
            </a:endParaRPr>
          </a:p>
        </p:txBody>
      </p:sp>
    </p:spTree>
    <p:extLst>
      <p:ext uri="{BB962C8B-B14F-4D97-AF65-F5344CB8AC3E}">
        <p14:creationId xmlns:p14="http://schemas.microsoft.com/office/powerpoint/2010/main" val="170864304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9" name="Rectangle 1843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18434" name="Picture 2" descr="http://www.globalci.org/wp-content/uploads/2016/06/ARH_9091-EDITED-e1474654584720-768x530.jpg">
            <a:extLst>
              <a:ext uri="{FF2B5EF4-FFF2-40B4-BE49-F238E27FC236}">
                <a16:creationId xmlns:a16="http://schemas.microsoft.com/office/drawing/2014/main" id="{84D024B6-0310-46C2-A18A-2AB12C77A3A7}"/>
              </a:ext>
            </a:extLst>
          </p:cNvPr>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5782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800" dirty="0">
                <a:latin typeface="Market Deco" panose="02000000000000000000" pitchFamily="2" charset="0"/>
              </a:rPr>
              <a:t> CITIZENS</a:t>
            </a:r>
            <a:endParaRPr lang="en-AU" sz="8800" dirty="0">
              <a:latin typeface="Market Deco" panose="02000000000000000000" pitchFamily="2" charset="0"/>
            </a:endParaRPr>
          </a:p>
        </p:txBody>
      </p:sp>
      <p:sp>
        <p:nvSpPr>
          <p:cNvPr id="3" name="Content Placeholder 2"/>
          <p:cNvSpPr>
            <a:spLocks noGrp="1"/>
          </p:cNvSpPr>
          <p:nvPr>
            <p:ph idx="1"/>
          </p:nvPr>
        </p:nvSpPr>
        <p:spPr/>
        <p:txBody>
          <a:bodyPr>
            <a:normAutofit/>
          </a:bodyPr>
          <a:lstStyle/>
          <a:p>
            <a:r>
              <a:rPr lang="en-AU" sz="4000" dirty="0"/>
              <a:t>Citizens are people that live in a country. In Greenville, the citizens are the people that make up most of the population</a:t>
            </a:r>
          </a:p>
          <a:p>
            <a:r>
              <a:rPr lang="en-US" sz="4000" b="1" dirty="0"/>
              <a:t>Resources: </a:t>
            </a:r>
            <a:r>
              <a:rPr lang="en-US" sz="4000" dirty="0"/>
              <a:t>three workers</a:t>
            </a:r>
          </a:p>
          <a:p>
            <a:pPr lvl="1"/>
            <a:r>
              <a:rPr lang="en-US" sz="3600" dirty="0"/>
              <a:t>For solutions that need lots of hard work</a:t>
            </a:r>
            <a:endParaRPr lang="en-AU" dirty="0">
              <a:latin typeface="Century Gothic" panose="020B0502020202020204" pitchFamily="34" charset="0"/>
            </a:endParaRPr>
          </a:p>
        </p:txBody>
      </p:sp>
    </p:spTree>
    <p:extLst>
      <p:ext uri="{BB962C8B-B14F-4D97-AF65-F5344CB8AC3E}">
        <p14:creationId xmlns:p14="http://schemas.microsoft.com/office/powerpoint/2010/main" val="37356579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D2F49-971B-4A41-9D3C-FB64E4A3C9A7}"/>
              </a:ext>
            </a:extLst>
          </p:cNvPr>
          <p:cNvSpPr>
            <a:spLocks noGrp="1"/>
          </p:cNvSpPr>
          <p:nvPr>
            <p:ph type="title"/>
          </p:nvPr>
        </p:nvSpPr>
        <p:spPr/>
        <p:txBody>
          <a:bodyPr/>
          <a:lstStyle/>
          <a:p>
            <a:endParaRPr lang="en-AU"/>
          </a:p>
        </p:txBody>
      </p:sp>
      <p:pic>
        <p:nvPicPr>
          <p:cNvPr id="5" name="Content Placeholder 4" descr="A picture containing indoor, table&#10;&#10;Description generated with high confidence">
            <a:extLst>
              <a:ext uri="{FF2B5EF4-FFF2-40B4-BE49-F238E27FC236}">
                <a16:creationId xmlns:a16="http://schemas.microsoft.com/office/drawing/2014/main" id="{76FFBB06-7CBF-40E0-BE8C-90BF61B30378}"/>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318760" y="-4309585"/>
            <a:ext cx="17848659" cy="11899105"/>
          </a:xfrm>
        </p:spPr>
      </p:pic>
    </p:spTree>
    <p:extLst>
      <p:ext uri="{BB962C8B-B14F-4D97-AF65-F5344CB8AC3E}">
        <p14:creationId xmlns:p14="http://schemas.microsoft.com/office/powerpoint/2010/main" val="168765742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5" name="Content Placeholder 4" descr="A picture containing indoor, table, keyboard&#10;&#10;Description generated with very high confidence">
            <a:extLst>
              <a:ext uri="{FF2B5EF4-FFF2-40B4-BE49-F238E27FC236}">
                <a16:creationId xmlns:a16="http://schemas.microsoft.com/office/drawing/2014/main" id="{001AA21D-6250-4ED8-9394-B28D91C151A4}"/>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414076516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2760" y="2276459"/>
            <a:ext cx="11301274" cy="2387600"/>
          </a:xfrm>
        </p:spPr>
        <p:txBody>
          <a:bodyPr>
            <a:normAutofit/>
          </a:bodyPr>
          <a:lstStyle/>
          <a:p>
            <a:r>
              <a:rPr lang="en-US" sz="13800" dirty="0">
                <a:latin typeface="Market Deco" panose="02000000000000000000" pitchFamily="2" charset="0"/>
              </a:rPr>
              <a:t>PARK RANGERS</a:t>
            </a:r>
            <a:endParaRPr lang="en-AU" sz="13800" dirty="0">
              <a:latin typeface="Market Deco" panose="02000000000000000000" pitchFamily="2" charset="0"/>
            </a:endParaRPr>
          </a:p>
        </p:txBody>
      </p:sp>
    </p:spTree>
    <p:extLst>
      <p:ext uri="{BB962C8B-B14F-4D97-AF65-F5344CB8AC3E}">
        <p14:creationId xmlns:p14="http://schemas.microsoft.com/office/powerpoint/2010/main" val="389776226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5" name="Rectangle 1946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19460" name="Picture 4" descr="http://cdn.cnsnews.com/screen_shot_2016-04-29_at_3.09.11_pm.png">
            <a:extLst>
              <a:ext uri="{FF2B5EF4-FFF2-40B4-BE49-F238E27FC236}">
                <a16:creationId xmlns:a16="http://schemas.microsoft.com/office/drawing/2014/main" id="{7E782953-8E65-4DDC-9648-FA14570391B1}"/>
              </a:ext>
            </a:extLst>
          </p:cNvPr>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t="4887" b="97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20160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800" dirty="0">
                <a:latin typeface="Market Deco" panose="02000000000000000000" pitchFamily="2" charset="0"/>
              </a:rPr>
              <a:t> PARK RANGERS</a:t>
            </a:r>
            <a:endParaRPr lang="en-AU" sz="8800" dirty="0">
              <a:latin typeface="Market Deco" panose="02000000000000000000" pitchFamily="2" charset="0"/>
            </a:endParaRPr>
          </a:p>
        </p:txBody>
      </p:sp>
      <p:sp>
        <p:nvSpPr>
          <p:cNvPr id="3" name="Content Placeholder 2"/>
          <p:cNvSpPr>
            <a:spLocks noGrp="1"/>
          </p:cNvSpPr>
          <p:nvPr>
            <p:ph idx="1"/>
          </p:nvPr>
        </p:nvSpPr>
        <p:spPr/>
        <p:txBody>
          <a:bodyPr>
            <a:normAutofit/>
          </a:bodyPr>
          <a:lstStyle/>
          <a:p>
            <a:r>
              <a:rPr lang="en-AU" sz="3600" dirty="0"/>
              <a:t>Park rangers are people who help run national parks. In Greenville, they run the large national park, and look after the animals there</a:t>
            </a:r>
            <a:endParaRPr lang="en-US" sz="3600" dirty="0"/>
          </a:p>
          <a:p>
            <a:r>
              <a:rPr lang="en-US" sz="3600" b="1" dirty="0"/>
              <a:t>Resources: </a:t>
            </a:r>
            <a:r>
              <a:rPr lang="en-US" sz="3600" dirty="0"/>
              <a:t>two creatures</a:t>
            </a:r>
          </a:p>
          <a:p>
            <a:pPr lvl="1"/>
            <a:r>
              <a:rPr lang="en-US" sz="3200" dirty="0"/>
              <a:t>For any solution that requires some kind of creature to solve it</a:t>
            </a:r>
            <a:endParaRPr lang="en-AU" sz="3200" dirty="0"/>
          </a:p>
          <a:p>
            <a:endParaRPr lang="en-AU" dirty="0">
              <a:latin typeface="Century Gothic" panose="020B0502020202020204" pitchFamily="34" charset="0"/>
            </a:endParaRPr>
          </a:p>
        </p:txBody>
      </p:sp>
    </p:spTree>
    <p:extLst>
      <p:ext uri="{BB962C8B-B14F-4D97-AF65-F5344CB8AC3E}">
        <p14:creationId xmlns:p14="http://schemas.microsoft.com/office/powerpoint/2010/main" val="235888496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0CB0-F6CD-49B1-A9FF-B70BDFC874FB}"/>
              </a:ext>
            </a:extLst>
          </p:cNvPr>
          <p:cNvSpPr>
            <a:spLocks noGrp="1"/>
          </p:cNvSpPr>
          <p:nvPr>
            <p:ph type="title"/>
          </p:nvPr>
        </p:nvSpPr>
        <p:spPr/>
        <p:txBody>
          <a:bodyPr/>
          <a:lstStyle/>
          <a:p>
            <a:endParaRPr lang="en-AU"/>
          </a:p>
        </p:txBody>
      </p:sp>
      <p:pic>
        <p:nvPicPr>
          <p:cNvPr id="5" name="Content Placeholder 4" descr="A picture containing table, thing, indoor, toy&#10;&#10;Description generated with very high confidence">
            <a:extLst>
              <a:ext uri="{FF2B5EF4-FFF2-40B4-BE49-F238E27FC236}">
                <a16:creationId xmlns:a16="http://schemas.microsoft.com/office/drawing/2014/main" id="{BC96BDD9-EB4A-43E5-B1AB-C38983ACE6E8}"/>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611346"/>
            <a:ext cx="12192000" cy="8128000"/>
          </a:xfrm>
        </p:spPr>
      </p:pic>
    </p:spTree>
    <p:extLst>
      <p:ext uri="{BB962C8B-B14F-4D97-AF65-F5344CB8AC3E}">
        <p14:creationId xmlns:p14="http://schemas.microsoft.com/office/powerpoint/2010/main" val="70827298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800" dirty="0">
                <a:latin typeface="Market Deco" panose="02000000000000000000" pitchFamily="2" charset="0"/>
              </a:rPr>
              <a:t>HOW IS IT PLAYED?</a:t>
            </a:r>
            <a:endParaRPr lang="en-AU" sz="8800" dirty="0">
              <a:latin typeface="Market Deco" panose="02000000000000000000" pitchFamily="2" charset="0"/>
            </a:endParaRPr>
          </a:p>
        </p:txBody>
      </p:sp>
      <p:sp>
        <p:nvSpPr>
          <p:cNvPr id="3" name="Content Placeholder 2"/>
          <p:cNvSpPr>
            <a:spLocks noGrp="1"/>
          </p:cNvSpPr>
          <p:nvPr>
            <p:ph idx="1"/>
          </p:nvPr>
        </p:nvSpPr>
        <p:spPr/>
        <p:txBody>
          <a:bodyPr>
            <a:normAutofit fontScale="92500" lnSpcReduction="10000"/>
          </a:bodyPr>
          <a:lstStyle/>
          <a:p>
            <a:r>
              <a:rPr lang="en-US" sz="4800" dirty="0"/>
              <a:t>Teams look at the problems to be solved and the resources people have to solve them and try and come up with solutions</a:t>
            </a:r>
          </a:p>
          <a:p>
            <a:r>
              <a:rPr lang="en-US" sz="4800" dirty="0"/>
              <a:t>Every problem can be solved by an idea that combines 2-4 things together</a:t>
            </a:r>
          </a:p>
        </p:txBody>
      </p:sp>
    </p:spTree>
    <p:extLst>
      <p:ext uri="{BB962C8B-B14F-4D97-AF65-F5344CB8AC3E}">
        <p14:creationId xmlns:p14="http://schemas.microsoft.com/office/powerpoint/2010/main" val="170955147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667A4-E32C-4ACE-8332-7206DFD2CD5D}"/>
              </a:ext>
            </a:extLst>
          </p:cNvPr>
          <p:cNvSpPr>
            <a:spLocks noGrp="1"/>
          </p:cNvSpPr>
          <p:nvPr>
            <p:ph type="title"/>
          </p:nvPr>
        </p:nvSpPr>
        <p:spPr/>
        <p:txBody>
          <a:bodyPr/>
          <a:lstStyle/>
          <a:p>
            <a:endParaRPr lang="en-AU"/>
          </a:p>
        </p:txBody>
      </p:sp>
      <p:pic>
        <p:nvPicPr>
          <p:cNvPr id="5" name="Content Placeholder 4" descr="A birthday cake&#10;&#10;Description generated with high confidence">
            <a:extLst>
              <a:ext uri="{FF2B5EF4-FFF2-40B4-BE49-F238E27FC236}">
                <a16:creationId xmlns:a16="http://schemas.microsoft.com/office/drawing/2014/main" id="{9917B310-EE33-4419-92E6-4121EF71689A}"/>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002" y="-839946"/>
            <a:ext cx="12186998" cy="8124666"/>
          </a:xfrm>
        </p:spPr>
      </p:pic>
    </p:spTree>
    <p:extLst>
      <p:ext uri="{BB962C8B-B14F-4D97-AF65-F5344CB8AC3E}">
        <p14:creationId xmlns:p14="http://schemas.microsoft.com/office/powerpoint/2010/main" val="346566021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79394" y="2107784"/>
            <a:ext cx="11301274" cy="2387600"/>
          </a:xfrm>
        </p:spPr>
        <p:txBody>
          <a:bodyPr>
            <a:normAutofit/>
          </a:bodyPr>
          <a:lstStyle/>
          <a:p>
            <a:r>
              <a:rPr lang="en-US" sz="13800" dirty="0">
                <a:latin typeface="Market Deco" panose="02000000000000000000" pitchFamily="2" charset="0"/>
              </a:rPr>
              <a:t>FARMERS</a:t>
            </a:r>
            <a:endParaRPr lang="en-AU" sz="13800" dirty="0">
              <a:latin typeface="Market Deco" panose="02000000000000000000" pitchFamily="2" charset="0"/>
            </a:endParaRPr>
          </a:p>
        </p:txBody>
      </p:sp>
    </p:spTree>
    <p:extLst>
      <p:ext uri="{BB962C8B-B14F-4D97-AF65-F5344CB8AC3E}">
        <p14:creationId xmlns:p14="http://schemas.microsoft.com/office/powerpoint/2010/main" val="74905005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8" name="Rectangle 2048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20485" name="Picture 2" descr="https://www.posibl.com/news/wp-content/uploads/2015/01/Women-Farmers.jpg">
            <a:extLst>
              <a:ext uri="{FF2B5EF4-FFF2-40B4-BE49-F238E27FC236}">
                <a16:creationId xmlns:a16="http://schemas.microsoft.com/office/drawing/2014/main" id="{20221CCB-4840-4375-B1A2-2C5A267F7A9D}"/>
              </a:ext>
            </a:extLst>
          </p:cNvPr>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103932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800">
                <a:latin typeface="Market Deco" panose="02000000000000000000" pitchFamily="2" charset="0"/>
              </a:rPr>
              <a:t> FARMERS</a:t>
            </a:r>
            <a:endParaRPr lang="en-AU" sz="8800" dirty="0">
              <a:latin typeface="Market Deco" panose="02000000000000000000" pitchFamily="2" charset="0"/>
            </a:endParaRPr>
          </a:p>
        </p:txBody>
      </p:sp>
      <p:sp>
        <p:nvSpPr>
          <p:cNvPr id="3" name="Content Placeholder 2"/>
          <p:cNvSpPr>
            <a:spLocks noGrp="1"/>
          </p:cNvSpPr>
          <p:nvPr>
            <p:ph idx="1"/>
          </p:nvPr>
        </p:nvSpPr>
        <p:spPr/>
        <p:txBody>
          <a:bodyPr/>
          <a:lstStyle/>
          <a:p>
            <a:r>
              <a:rPr lang="en-AU" sz="4000" dirty="0"/>
              <a:t>A farmer is a person who grows crops and raises animals to be used as food. In Greenville, the farmer owns the farmland and the bushland</a:t>
            </a:r>
          </a:p>
          <a:p>
            <a:r>
              <a:rPr lang="en-US" sz="4000" b="1" dirty="0"/>
              <a:t>Resources: </a:t>
            </a:r>
            <a:r>
              <a:rPr lang="en-US" sz="4000" dirty="0"/>
              <a:t>two pieces of land</a:t>
            </a:r>
          </a:p>
          <a:p>
            <a:pPr lvl="1"/>
            <a:r>
              <a:rPr lang="en-US" sz="3600" dirty="0"/>
              <a:t>For any challenge that needs land to solve it</a:t>
            </a:r>
            <a:endParaRPr lang="en-AU" sz="3600" dirty="0"/>
          </a:p>
          <a:p>
            <a:endParaRPr lang="en-AU" dirty="0">
              <a:latin typeface="Century Gothic" panose="020B0502020202020204" pitchFamily="34" charset="0"/>
            </a:endParaRPr>
          </a:p>
        </p:txBody>
      </p:sp>
    </p:spTree>
    <p:extLst>
      <p:ext uri="{BB962C8B-B14F-4D97-AF65-F5344CB8AC3E}">
        <p14:creationId xmlns:p14="http://schemas.microsoft.com/office/powerpoint/2010/main" val="412900977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5" name="Content Placeholder 4" descr="A circuit board&#10;&#10;Description generated with very high confidence">
            <a:extLst>
              <a:ext uri="{FF2B5EF4-FFF2-40B4-BE49-F238E27FC236}">
                <a16:creationId xmlns:a16="http://schemas.microsoft.com/office/drawing/2014/main" id="{DB55D44E-00C7-424E-9DCF-2480C87C5BFD}"/>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1325880" y="-1"/>
            <a:ext cx="14112240" cy="7938137"/>
          </a:xfrm>
          <a:prstGeom prst="rect">
            <a:avLst/>
          </a:prstGeom>
        </p:spPr>
      </p:pic>
    </p:spTree>
    <p:extLst>
      <p:ext uri="{BB962C8B-B14F-4D97-AF65-F5344CB8AC3E}">
        <p14:creationId xmlns:p14="http://schemas.microsoft.com/office/powerpoint/2010/main" val="322883267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5" name="Content Placeholder 4" descr="A picture containing indoor, table, sitting, cake&#10;&#10;Description generated with very high confidence">
            <a:extLst>
              <a:ext uri="{FF2B5EF4-FFF2-40B4-BE49-F238E27FC236}">
                <a16:creationId xmlns:a16="http://schemas.microsoft.com/office/drawing/2014/main" id="{3037F70D-C2D4-4C41-9BC5-F7DA03AB3364}"/>
              </a:ext>
            </a:extLst>
          </p:cNvPr>
          <p:cNvPicPr>
            <a:picLocks noGrp="1" noChangeAspect="1"/>
          </p:cNvPicPr>
          <p:nvPr>
            <p:ph idx="1"/>
          </p:nvPr>
        </p:nvPicPr>
        <p:blipFill rotWithShape="1">
          <a:blip r:embed="rId2" cstate="email">
            <a:extLst>
              <a:ext uri="{BEBA8EAE-BF5A-486C-A8C5-ECC9F3942E4B}">
                <a14:imgProps xmlns:a14="http://schemas.microsoft.com/office/drawing/2010/main">
                  <a14:imgLayer r:embed="rId3">
                    <a14:imgEffect>
                      <a14:brightnessContrast bright="43000"/>
                    </a14:imgEffect>
                  </a14:imgLayer>
                </a14:imgProps>
              </a:ex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95738945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1638" y="2090029"/>
            <a:ext cx="11301274" cy="2387600"/>
          </a:xfrm>
        </p:spPr>
        <p:txBody>
          <a:bodyPr>
            <a:normAutofit/>
          </a:bodyPr>
          <a:lstStyle/>
          <a:p>
            <a:r>
              <a:rPr lang="en-US" sz="13800" dirty="0">
                <a:latin typeface="Market Deco" panose="02000000000000000000" pitchFamily="2" charset="0"/>
              </a:rPr>
              <a:t>BUILDERS</a:t>
            </a:r>
            <a:endParaRPr lang="en-AU" sz="13800" dirty="0">
              <a:latin typeface="Market Deco" panose="02000000000000000000" pitchFamily="2" charset="0"/>
            </a:endParaRPr>
          </a:p>
        </p:txBody>
      </p:sp>
    </p:spTree>
    <p:extLst>
      <p:ext uri="{BB962C8B-B14F-4D97-AF65-F5344CB8AC3E}">
        <p14:creationId xmlns:p14="http://schemas.microsoft.com/office/powerpoint/2010/main" val="91195225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2" name="Rectangle 215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21509" name="Picture 2" descr="http://www.treelandgroup.com/masterslider/display/img/estate-builder4.jpg">
            <a:extLst>
              <a:ext uri="{FF2B5EF4-FFF2-40B4-BE49-F238E27FC236}">
                <a16:creationId xmlns:a16="http://schemas.microsoft.com/office/drawing/2014/main" id="{DD469C67-7F24-4039-BC27-48E522C9B7F2}"/>
              </a:ext>
            </a:extLst>
          </p:cNvPr>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35922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800" dirty="0">
                <a:latin typeface="Market Deco" panose="02000000000000000000" pitchFamily="2" charset="0"/>
              </a:rPr>
              <a:t> BUILDERS</a:t>
            </a:r>
            <a:endParaRPr lang="en-AU" sz="8800" dirty="0">
              <a:latin typeface="Market Deco" panose="02000000000000000000" pitchFamily="2" charset="0"/>
            </a:endParaRPr>
          </a:p>
        </p:txBody>
      </p:sp>
      <p:sp>
        <p:nvSpPr>
          <p:cNvPr id="3" name="Content Placeholder 2"/>
          <p:cNvSpPr>
            <a:spLocks noGrp="1"/>
          </p:cNvSpPr>
          <p:nvPr>
            <p:ph idx="1"/>
          </p:nvPr>
        </p:nvSpPr>
        <p:spPr/>
        <p:txBody>
          <a:bodyPr/>
          <a:lstStyle/>
          <a:p>
            <a:r>
              <a:rPr lang="en-AU" sz="4400" dirty="0"/>
              <a:t>A builder is a person who constructs something by putting things together</a:t>
            </a:r>
          </a:p>
          <a:p>
            <a:r>
              <a:rPr lang="en-US" sz="4400" b="1" dirty="0"/>
              <a:t>Resources: </a:t>
            </a:r>
            <a:r>
              <a:rPr lang="en-US" sz="4400" dirty="0"/>
              <a:t>three buildings</a:t>
            </a:r>
            <a:endParaRPr lang="en-AU" dirty="0"/>
          </a:p>
          <a:p>
            <a:pPr lvl="1"/>
            <a:r>
              <a:rPr lang="en-US" sz="4000" dirty="0"/>
              <a:t>for building something big</a:t>
            </a:r>
          </a:p>
        </p:txBody>
      </p:sp>
    </p:spTree>
    <p:extLst>
      <p:ext uri="{BB962C8B-B14F-4D97-AF65-F5344CB8AC3E}">
        <p14:creationId xmlns:p14="http://schemas.microsoft.com/office/powerpoint/2010/main" val="234712765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F3ED4-A20F-43E0-84DA-D0BE4DA2B1A1}"/>
              </a:ext>
            </a:extLst>
          </p:cNvPr>
          <p:cNvSpPr>
            <a:spLocks noGrp="1"/>
          </p:cNvSpPr>
          <p:nvPr>
            <p:ph type="title"/>
          </p:nvPr>
        </p:nvSpPr>
        <p:spPr/>
        <p:txBody>
          <a:bodyPr/>
          <a:lstStyle/>
          <a:p>
            <a:endParaRPr lang="en-AU"/>
          </a:p>
        </p:txBody>
      </p:sp>
      <p:pic>
        <p:nvPicPr>
          <p:cNvPr id="5" name="Content Placeholder 4" descr="A picture containing table, indoor, thing&#10;&#10;Description generated with very high confidence">
            <a:extLst>
              <a:ext uri="{FF2B5EF4-FFF2-40B4-BE49-F238E27FC236}">
                <a16:creationId xmlns:a16="http://schemas.microsoft.com/office/drawing/2014/main" id="{713F4BB0-CBCC-4BF8-8EBC-961C947DF48F}"/>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1119346"/>
            <a:ext cx="12192000" cy="9144000"/>
          </a:xfrm>
        </p:spPr>
      </p:pic>
    </p:spTree>
    <p:extLst>
      <p:ext uri="{BB962C8B-B14F-4D97-AF65-F5344CB8AC3E}">
        <p14:creationId xmlns:p14="http://schemas.microsoft.com/office/powerpoint/2010/main" val="415747092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5359" y="0"/>
            <a:ext cx="11763375" cy="2180131"/>
          </a:xfrm>
        </p:spPr>
        <p:txBody>
          <a:bodyPr>
            <a:normAutofit/>
          </a:bodyPr>
          <a:lstStyle/>
          <a:p>
            <a:r>
              <a:rPr lang="en-US" sz="13800" dirty="0">
                <a:latin typeface="Market Deco" panose="02000000000000000000" pitchFamily="2" charset="0"/>
              </a:rPr>
              <a:t>Skills:</a:t>
            </a:r>
            <a:endParaRPr lang="en-AU" sz="13800" dirty="0">
              <a:latin typeface="Market Deco" panose="02000000000000000000" pitchFamily="2" charset="0"/>
            </a:endParaRPr>
          </a:p>
        </p:txBody>
      </p:sp>
      <p:sp>
        <p:nvSpPr>
          <p:cNvPr id="3" name="Title 1">
            <a:extLst>
              <a:ext uri="{FF2B5EF4-FFF2-40B4-BE49-F238E27FC236}">
                <a16:creationId xmlns:a16="http://schemas.microsoft.com/office/drawing/2014/main" id="{11C47274-B504-4D2D-BF5C-40F2733500BC}"/>
              </a:ext>
            </a:extLst>
          </p:cNvPr>
          <p:cNvSpPr txBox="1">
            <a:spLocks/>
          </p:cNvSpPr>
          <p:nvPr/>
        </p:nvSpPr>
        <p:spPr>
          <a:xfrm>
            <a:off x="0" y="4082757"/>
            <a:ext cx="11763375" cy="2180131"/>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143000" indent="-1143000" algn="l">
              <a:buFont typeface="Arial" panose="020B0604020202020204" pitchFamily="34" charset="0"/>
              <a:buChar char="•"/>
            </a:pPr>
            <a:r>
              <a:rPr lang="en-US" sz="13800" dirty="0">
                <a:latin typeface="Market Deco" panose="02000000000000000000" pitchFamily="2" charset="0"/>
              </a:rPr>
              <a:t>Teamwork</a:t>
            </a:r>
          </a:p>
          <a:p>
            <a:pPr marL="1143000" indent="-1143000" algn="l">
              <a:buFont typeface="Arial" panose="020B0604020202020204" pitchFamily="34" charset="0"/>
              <a:buChar char="•"/>
            </a:pPr>
            <a:r>
              <a:rPr lang="en-US" sz="13800" dirty="0">
                <a:latin typeface="Market Deco" panose="02000000000000000000" pitchFamily="2" charset="0"/>
              </a:rPr>
              <a:t>Problem solving</a:t>
            </a:r>
          </a:p>
          <a:p>
            <a:pPr marL="1143000" indent="-1143000">
              <a:buFont typeface="Arial" panose="020B0604020202020204" pitchFamily="34" charset="0"/>
              <a:buChar char="•"/>
            </a:pPr>
            <a:endParaRPr lang="en-AU" sz="13800" dirty="0">
              <a:latin typeface="Market Deco" panose="02000000000000000000" pitchFamily="2" charset="0"/>
            </a:endParaRPr>
          </a:p>
        </p:txBody>
      </p:sp>
    </p:spTree>
    <p:extLst>
      <p:ext uri="{BB962C8B-B14F-4D97-AF65-F5344CB8AC3E}">
        <p14:creationId xmlns:p14="http://schemas.microsoft.com/office/powerpoint/2010/main" val="170006377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12EEA-E36A-4BB2-A86D-FEE6C0364410}"/>
              </a:ext>
            </a:extLst>
          </p:cNvPr>
          <p:cNvSpPr>
            <a:spLocks noGrp="1"/>
          </p:cNvSpPr>
          <p:nvPr>
            <p:ph type="title"/>
          </p:nvPr>
        </p:nvSpPr>
        <p:spPr/>
        <p:txBody>
          <a:bodyPr/>
          <a:lstStyle/>
          <a:p>
            <a:endParaRPr lang="en-AU"/>
          </a:p>
        </p:txBody>
      </p:sp>
      <p:pic>
        <p:nvPicPr>
          <p:cNvPr id="5" name="Content Placeholder 4" descr="A picture containing indoor, building, table&#10;&#10;Description generated with high confidence">
            <a:extLst>
              <a:ext uri="{FF2B5EF4-FFF2-40B4-BE49-F238E27FC236}">
                <a16:creationId xmlns:a16="http://schemas.microsoft.com/office/drawing/2014/main" id="{EAAE63EC-F901-49D5-9BAD-36BC5D6E6247}"/>
              </a:ext>
            </a:extLst>
          </p:cNvPr>
          <p:cNvPicPr>
            <a:picLocks noGrp="1" noChangeAspect="1"/>
          </p:cNvPicPr>
          <p:nvPr>
            <p:ph idx="1"/>
          </p:nvPr>
        </p:nvPicPr>
        <p:blipFill>
          <a:blip r:embed="rId2" cstate="email">
            <a:extLst>
              <a:ext uri="{BEBA8EAE-BF5A-486C-A8C5-ECC9F3942E4B}">
                <a14:imgProps xmlns:a14="http://schemas.microsoft.com/office/drawing/2010/main">
                  <a14:imgLayer r:embed="rId3">
                    <a14:imgEffect>
                      <a14:brightnessContrast bright="35000"/>
                    </a14:imgEffect>
                  </a14:imgLayer>
                </a14:imgProps>
              </a:ext>
              <a:ext uri="{28A0092B-C50C-407E-A947-70E740481C1C}">
                <a14:useLocalDpi xmlns:a14="http://schemas.microsoft.com/office/drawing/2010/main"/>
              </a:ext>
            </a:extLst>
          </a:blip>
          <a:stretch>
            <a:fillRect/>
          </a:stretch>
        </p:blipFill>
        <p:spPr>
          <a:xfrm>
            <a:off x="0" y="-62706"/>
            <a:ext cx="12369878" cy="8246586"/>
          </a:xfrm>
        </p:spPr>
      </p:pic>
    </p:spTree>
    <p:extLst>
      <p:ext uri="{BB962C8B-B14F-4D97-AF65-F5344CB8AC3E}">
        <p14:creationId xmlns:p14="http://schemas.microsoft.com/office/powerpoint/2010/main" val="89063816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8511" y="776133"/>
            <a:ext cx="11763375" cy="4309173"/>
          </a:xfrm>
        </p:spPr>
        <p:txBody>
          <a:bodyPr>
            <a:normAutofit/>
          </a:bodyPr>
          <a:lstStyle/>
          <a:p>
            <a:r>
              <a:rPr lang="en-US" sz="13800" dirty="0">
                <a:latin typeface="Market Deco" panose="02000000000000000000" pitchFamily="2" charset="0"/>
              </a:rPr>
              <a:t>LET’S CHOOSE TEAMS!</a:t>
            </a:r>
            <a:endParaRPr lang="en-AU" sz="13800" dirty="0">
              <a:latin typeface="Market Deco" panose="02000000000000000000" pitchFamily="2" charset="0"/>
            </a:endParaRPr>
          </a:p>
        </p:txBody>
      </p:sp>
    </p:spTree>
    <p:extLst>
      <p:ext uri="{BB962C8B-B14F-4D97-AF65-F5344CB8AC3E}">
        <p14:creationId xmlns:p14="http://schemas.microsoft.com/office/powerpoint/2010/main" val="212835551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8511" y="776133"/>
            <a:ext cx="11763375" cy="4309173"/>
          </a:xfrm>
        </p:spPr>
        <p:txBody>
          <a:bodyPr>
            <a:normAutofit/>
          </a:bodyPr>
          <a:lstStyle/>
          <a:p>
            <a:r>
              <a:rPr lang="en-US" sz="13800" dirty="0">
                <a:latin typeface="Market Deco" panose="02000000000000000000" pitchFamily="2" charset="0"/>
              </a:rPr>
              <a:t>THE CHALLENGES</a:t>
            </a:r>
            <a:endParaRPr lang="en-AU" sz="13800" dirty="0">
              <a:latin typeface="Market Deco" panose="02000000000000000000" pitchFamily="2" charset="0"/>
            </a:endParaRPr>
          </a:p>
        </p:txBody>
      </p:sp>
    </p:spTree>
    <p:extLst>
      <p:ext uri="{BB962C8B-B14F-4D97-AF65-F5344CB8AC3E}">
        <p14:creationId xmlns:p14="http://schemas.microsoft.com/office/powerpoint/2010/main" val="76880541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52043" y="2402523"/>
            <a:ext cx="11763375" cy="1703133"/>
          </a:xfrm>
        </p:spPr>
        <p:txBody>
          <a:bodyPr>
            <a:normAutofit fontScale="90000"/>
          </a:bodyPr>
          <a:lstStyle/>
          <a:p>
            <a:r>
              <a:rPr lang="en-US" sz="13800" dirty="0">
                <a:latin typeface="Market Deco" panose="02000000000000000000" pitchFamily="2" charset="0"/>
              </a:rPr>
              <a:t>AIR POLLUTION</a:t>
            </a:r>
            <a:endParaRPr lang="en-AU" sz="13800" dirty="0">
              <a:latin typeface="Market Deco" panose="02000000000000000000" pitchFamily="2" charset="0"/>
            </a:endParaRPr>
          </a:p>
        </p:txBody>
      </p:sp>
      <p:sp>
        <p:nvSpPr>
          <p:cNvPr id="3" name="Subtitle 2"/>
          <p:cNvSpPr>
            <a:spLocks noGrp="1"/>
          </p:cNvSpPr>
          <p:nvPr>
            <p:ph type="subTitle" idx="1"/>
          </p:nvPr>
        </p:nvSpPr>
        <p:spPr>
          <a:xfrm>
            <a:off x="6735193" y="7286271"/>
            <a:ext cx="9144000" cy="1655762"/>
          </a:xfrm>
        </p:spPr>
        <p:txBody>
          <a:bodyPr/>
          <a:lstStyle/>
          <a:p>
            <a:endParaRPr lang="en-AU" dirty="0"/>
          </a:p>
        </p:txBody>
      </p:sp>
      <p:sp>
        <p:nvSpPr>
          <p:cNvPr id="4" name="Rectangle 2">
            <a:extLst>
              <a:ext uri="{FF2B5EF4-FFF2-40B4-BE49-F238E27FC236}">
                <a16:creationId xmlns:a16="http://schemas.microsoft.com/office/drawing/2014/main" id="{C480AA74-C50B-467D-8943-7023AFB6A561}"/>
              </a:ext>
            </a:extLst>
          </p:cNvPr>
          <p:cNvSpPr>
            <a:spLocks noChangeArrowheads="1"/>
          </p:cNvSpPr>
          <p:nvPr/>
        </p:nvSpPr>
        <p:spPr bwMode="auto">
          <a:xfrm>
            <a:off x="5211193" y="368423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graphicFrame>
        <p:nvGraphicFramePr>
          <p:cNvPr id="5" name="Object 4">
            <a:extLst>
              <a:ext uri="{FF2B5EF4-FFF2-40B4-BE49-F238E27FC236}">
                <a16:creationId xmlns:a16="http://schemas.microsoft.com/office/drawing/2014/main" id="{A7A2C540-CDC6-453F-B646-77DA73676BDE}"/>
              </a:ext>
            </a:extLst>
          </p:cNvPr>
          <p:cNvGraphicFramePr>
            <a:graphicFrameLocks noChangeAspect="1"/>
          </p:cNvGraphicFramePr>
          <p:nvPr>
            <p:extLst>
              <p:ext uri="{D42A27DB-BD31-4B8C-83A1-F6EECF244321}">
                <p14:modId xmlns:p14="http://schemas.microsoft.com/office/powerpoint/2010/main" val="3640381094"/>
              </p:ext>
            </p:extLst>
          </p:nvPr>
        </p:nvGraphicFramePr>
        <p:xfrm>
          <a:off x="5501892" y="4105656"/>
          <a:ext cx="1463675" cy="1668463"/>
        </p:xfrm>
        <a:graphic>
          <a:graphicData uri="http://schemas.openxmlformats.org/presentationml/2006/ole">
            <mc:AlternateContent xmlns:mc="http://schemas.openxmlformats.org/markup-compatibility/2006">
              <mc:Choice xmlns:v="urn:schemas-microsoft-com:vml" Requires="v">
                <p:oleObj spid="_x0000_s1048" name="Bitmap Image" r:id="rId3" imgW="1455546" imgH="1646063" progId="Paint.Picture">
                  <p:embed/>
                </p:oleObj>
              </mc:Choice>
              <mc:Fallback>
                <p:oleObj name="Bitmap Image" r:id="rId3" imgW="1455546" imgH="1646063"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1892" y="4105656"/>
                        <a:ext cx="1463675" cy="1668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70996508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7" name="Content Placeholder 3" descr="A factory with smoke coming out of it&#10;&#10;Description generated with very high confidence">
            <a:extLst>
              <a:ext uri="{FF2B5EF4-FFF2-40B4-BE49-F238E27FC236}">
                <a16:creationId xmlns:a16="http://schemas.microsoft.com/office/drawing/2014/main" id="{14151287-F24E-4862-84E9-CAA7402EBBA5}"/>
              </a:ext>
            </a:extLst>
          </p:cNvPr>
          <p:cNvPicPr>
            <a:picLocks noGrp="1"/>
          </p:cNvPicPr>
          <p:nvPr>
            <p:ph idx="1"/>
          </p:nvPr>
        </p:nvPicPr>
        <p:blipFill rotWithShape="1">
          <a:blip r:embed="rId2" cstate="print">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341026018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7" name="Content Placeholder 3" descr="A car covered in snow&#10;&#10;Description generated with very high confidence">
            <a:extLst>
              <a:ext uri="{FF2B5EF4-FFF2-40B4-BE49-F238E27FC236}">
                <a16:creationId xmlns:a16="http://schemas.microsoft.com/office/drawing/2014/main" id="{E23E8E92-444E-4001-A2A5-E4AA328190C1}"/>
              </a:ext>
            </a:extLst>
          </p:cNvPr>
          <p:cNvPicPr>
            <a:picLocks noGrp="1"/>
          </p:cNvPicPr>
          <p:nvPr>
            <p:ph idx="1"/>
          </p:nvPr>
        </p:nvPicPr>
        <p:blipFill rotWithShape="1">
          <a:blip r:embed="rId2"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09169979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800" dirty="0">
                <a:latin typeface="Market Deco" panose="02000000000000000000" pitchFamily="2" charset="0"/>
              </a:rPr>
              <a:t>AIR POLLUTION</a:t>
            </a:r>
            <a:endParaRPr lang="en-AU" sz="8800" dirty="0">
              <a:latin typeface="Market Deco" panose="02000000000000000000" pitchFamily="2" charset="0"/>
            </a:endParaRPr>
          </a:p>
        </p:txBody>
      </p:sp>
      <p:sp>
        <p:nvSpPr>
          <p:cNvPr id="3" name="Content Placeholder 2"/>
          <p:cNvSpPr>
            <a:spLocks noGrp="1"/>
          </p:cNvSpPr>
          <p:nvPr>
            <p:ph idx="1"/>
          </p:nvPr>
        </p:nvSpPr>
        <p:spPr>
          <a:xfrm>
            <a:off x="838199" y="1825624"/>
            <a:ext cx="10932459" cy="4879975"/>
          </a:xfrm>
        </p:spPr>
        <p:txBody>
          <a:bodyPr>
            <a:normAutofit/>
          </a:bodyPr>
          <a:lstStyle/>
          <a:p>
            <a:r>
              <a:rPr lang="en-AU" sz="4000" b="1" dirty="0"/>
              <a:t>What is it?</a:t>
            </a:r>
          </a:p>
          <a:p>
            <a:pPr lvl="1"/>
            <a:r>
              <a:rPr lang="en-AU" sz="3600" dirty="0"/>
              <a:t>When air is made dirty by smoke and harmful gases</a:t>
            </a:r>
          </a:p>
          <a:p>
            <a:r>
              <a:rPr lang="en-AU" sz="4000" b="1" dirty="0"/>
              <a:t>What causes it?</a:t>
            </a:r>
          </a:p>
          <a:p>
            <a:pPr lvl="1"/>
            <a:r>
              <a:rPr lang="en-AU" sz="3600" dirty="0"/>
              <a:t>Smoke from cars</a:t>
            </a:r>
          </a:p>
          <a:p>
            <a:pPr lvl="1"/>
            <a:r>
              <a:rPr lang="en-AU" sz="3600" dirty="0"/>
              <a:t>Power plants that burn coal to make electricity</a:t>
            </a:r>
          </a:p>
          <a:p>
            <a:pPr marL="0" indent="0">
              <a:buNone/>
            </a:pPr>
            <a:endParaRPr lang="en-AU" dirty="0"/>
          </a:p>
          <a:p>
            <a:endParaRPr lang="en-AU" dirty="0"/>
          </a:p>
          <a:p>
            <a:endParaRPr lang="en-AU" dirty="0"/>
          </a:p>
          <a:p>
            <a:endParaRPr lang="en-AU" dirty="0">
              <a:latin typeface="Century Gothic" panose="020B0502020202020204" pitchFamily="34" charset="0"/>
            </a:endParaRPr>
          </a:p>
        </p:txBody>
      </p:sp>
    </p:spTree>
    <p:extLst>
      <p:ext uri="{BB962C8B-B14F-4D97-AF65-F5344CB8AC3E}">
        <p14:creationId xmlns:p14="http://schemas.microsoft.com/office/powerpoint/2010/main" val="333195776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800" dirty="0">
                <a:latin typeface="Market Deco" panose="02000000000000000000" pitchFamily="2" charset="0"/>
              </a:rPr>
              <a:t>AIR POLLUTION</a:t>
            </a:r>
            <a:endParaRPr lang="en-AU" sz="8800" dirty="0">
              <a:latin typeface="Market Deco" panose="02000000000000000000" pitchFamily="2" charset="0"/>
            </a:endParaRPr>
          </a:p>
        </p:txBody>
      </p:sp>
      <p:sp>
        <p:nvSpPr>
          <p:cNvPr id="3" name="Content Placeholder 2"/>
          <p:cNvSpPr>
            <a:spLocks noGrp="1"/>
          </p:cNvSpPr>
          <p:nvPr>
            <p:ph idx="1"/>
          </p:nvPr>
        </p:nvSpPr>
        <p:spPr>
          <a:xfrm>
            <a:off x="838199" y="1825624"/>
            <a:ext cx="10932459" cy="4879975"/>
          </a:xfrm>
        </p:spPr>
        <p:txBody>
          <a:bodyPr>
            <a:normAutofit/>
          </a:bodyPr>
          <a:lstStyle/>
          <a:p>
            <a:r>
              <a:rPr lang="en-AU" sz="3600" b="1" dirty="0"/>
              <a:t>How is it affecting Greenville?</a:t>
            </a:r>
          </a:p>
          <a:p>
            <a:pPr lvl="1"/>
            <a:r>
              <a:rPr lang="en-AU" sz="3200" dirty="0"/>
              <a:t>People in Greenville are getting sick from breathing in the air pollution.</a:t>
            </a:r>
          </a:p>
          <a:p>
            <a:endParaRPr lang="en-AU" dirty="0"/>
          </a:p>
          <a:p>
            <a:endParaRPr lang="en-AU" dirty="0"/>
          </a:p>
          <a:p>
            <a:endParaRPr lang="en-AU" dirty="0"/>
          </a:p>
          <a:p>
            <a:endParaRPr lang="en-AU" dirty="0">
              <a:latin typeface="Century Gothic" panose="020B0502020202020204" pitchFamily="34" charset="0"/>
            </a:endParaRPr>
          </a:p>
        </p:txBody>
      </p:sp>
    </p:spTree>
    <p:extLst>
      <p:ext uri="{BB962C8B-B14F-4D97-AF65-F5344CB8AC3E}">
        <p14:creationId xmlns:p14="http://schemas.microsoft.com/office/powerpoint/2010/main" val="185385025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5" name="Content Placeholder 4" descr="A picture containing indoor&#10;&#10;Description generated with very high confidence">
            <a:extLst>
              <a:ext uri="{FF2B5EF4-FFF2-40B4-BE49-F238E27FC236}">
                <a16:creationId xmlns:a16="http://schemas.microsoft.com/office/drawing/2014/main" id="{C69F7403-31C9-4E46-8589-6EC76D322BE5}"/>
              </a:ext>
            </a:extLst>
          </p:cNvPr>
          <p:cNvPicPr>
            <a:picLocks noGrp="1" noChangeAspect="1"/>
          </p:cNvPicPr>
          <p:nvPr>
            <p:ph idx="1"/>
          </p:nvPr>
        </p:nvPicPr>
        <p:blipFill rotWithShape="1">
          <a:blip r:embed="rId2" cstate="email">
            <a:extLst>
              <a:ext uri="{BEBA8EAE-BF5A-486C-A8C5-ECC9F3942E4B}">
                <a14:imgProps xmlns:a14="http://schemas.microsoft.com/office/drawing/2010/main">
                  <a14:imgLayer r:embed="rId3">
                    <a14:imgEffect>
                      <a14:brightnessContrast bright="35000"/>
                    </a14:imgEffect>
                  </a14:imgLayer>
                </a14:imgProps>
              </a:ex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5099190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60920" y="2290842"/>
            <a:ext cx="11763375" cy="2387600"/>
          </a:xfrm>
        </p:spPr>
        <p:txBody>
          <a:bodyPr>
            <a:normAutofit fontScale="90000"/>
          </a:bodyPr>
          <a:lstStyle/>
          <a:p>
            <a:r>
              <a:rPr lang="en-US" sz="13800" dirty="0">
                <a:latin typeface="Market Deco" panose="02000000000000000000" pitchFamily="2" charset="0"/>
              </a:rPr>
              <a:t>ENDANGERED SNOW TIGER</a:t>
            </a:r>
            <a:endParaRPr lang="en-AU" sz="13800" dirty="0">
              <a:latin typeface="Market Deco" panose="02000000000000000000" pitchFamily="2" charset="0"/>
            </a:endParaRPr>
          </a:p>
        </p:txBody>
      </p:sp>
      <p:sp>
        <p:nvSpPr>
          <p:cNvPr id="4" name="Rectangle 2">
            <a:extLst>
              <a:ext uri="{FF2B5EF4-FFF2-40B4-BE49-F238E27FC236}">
                <a16:creationId xmlns:a16="http://schemas.microsoft.com/office/drawing/2014/main" id="{01D86953-0777-4326-B9E7-FA101256922D}"/>
              </a:ext>
            </a:extLst>
          </p:cNvPr>
          <p:cNvSpPr>
            <a:spLocks noChangeArrowheads="1"/>
          </p:cNvSpPr>
          <p:nvPr/>
        </p:nvSpPr>
        <p:spPr bwMode="auto">
          <a:xfrm>
            <a:off x="5246703" y="477618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graphicFrame>
        <p:nvGraphicFramePr>
          <p:cNvPr id="5" name="Object 4">
            <a:extLst>
              <a:ext uri="{FF2B5EF4-FFF2-40B4-BE49-F238E27FC236}">
                <a16:creationId xmlns:a16="http://schemas.microsoft.com/office/drawing/2014/main" id="{B3E45788-A262-46B4-A657-58C567CBBF57}"/>
              </a:ext>
            </a:extLst>
          </p:cNvPr>
          <p:cNvGraphicFramePr>
            <a:graphicFrameLocks noChangeAspect="1"/>
          </p:cNvGraphicFramePr>
          <p:nvPr>
            <p:extLst>
              <p:ext uri="{D42A27DB-BD31-4B8C-83A1-F6EECF244321}">
                <p14:modId xmlns:p14="http://schemas.microsoft.com/office/powerpoint/2010/main" val="2952561469"/>
              </p:ext>
            </p:extLst>
          </p:nvPr>
        </p:nvGraphicFramePr>
        <p:xfrm>
          <a:off x="5246703" y="4678442"/>
          <a:ext cx="1447800" cy="1463675"/>
        </p:xfrm>
        <a:graphic>
          <a:graphicData uri="http://schemas.openxmlformats.org/presentationml/2006/ole">
            <mc:AlternateContent xmlns:mc="http://schemas.openxmlformats.org/markup-compatibility/2006">
              <mc:Choice xmlns:v="urn:schemas-microsoft-com:vml" Requires="v">
                <p:oleObj spid="_x0000_s2072" name="Bitmap Image" r:id="rId3" imgW="1691787" imgH="1706667" progId="Paint.Picture">
                  <p:embed/>
                </p:oleObj>
              </mc:Choice>
              <mc:Fallback>
                <p:oleObj name="Bitmap Image" r:id="rId3" imgW="1691787" imgH="1706667"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6703" y="4678442"/>
                        <a:ext cx="1447800" cy="1463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0984069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8611" y="2161049"/>
            <a:ext cx="11763375" cy="2180131"/>
          </a:xfrm>
        </p:spPr>
        <p:txBody>
          <a:bodyPr>
            <a:normAutofit/>
          </a:bodyPr>
          <a:lstStyle/>
          <a:p>
            <a:r>
              <a:rPr lang="en-US" sz="13800" dirty="0">
                <a:latin typeface="Market Deco" panose="02000000000000000000" pitchFamily="2" charset="0"/>
              </a:rPr>
              <a:t>EXAMPLE</a:t>
            </a:r>
            <a:endParaRPr lang="en-AU" sz="13800" dirty="0">
              <a:latin typeface="Market Deco" panose="02000000000000000000" pitchFamily="2" charset="0"/>
            </a:endParaRPr>
          </a:p>
        </p:txBody>
      </p:sp>
    </p:spTree>
    <p:extLst>
      <p:ext uri="{BB962C8B-B14F-4D97-AF65-F5344CB8AC3E}">
        <p14:creationId xmlns:p14="http://schemas.microsoft.com/office/powerpoint/2010/main" val="192177303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7" name="Content Placeholder 3">
            <a:extLst>
              <a:ext uri="{FF2B5EF4-FFF2-40B4-BE49-F238E27FC236}">
                <a16:creationId xmlns:a16="http://schemas.microsoft.com/office/drawing/2014/main" id="{7735E098-1661-47A7-BEC7-1EEEAF207066}"/>
              </a:ext>
            </a:extLst>
          </p:cNvPr>
          <p:cNvPicPr>
            <a:picLocks noGrp="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0" y="-474273"/>
            <a:ext cx="12192000" cy="8765338"/>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73588008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5" name="Content Placeholder 4" descr="A tiger in the snow&#10;&#10;Description generated with very high confidence">
            <a:extLst>
              <a:ext uri="{FF2B5EF4-FFF2-40B4-BE49-F238E27FC236}">
                <a16:creationId xmlns:a16="http://schemas.microsoft.com/office/drawing/2014/main" id="{C60D6C76-0F88-4858-A5A9-92532B44AACE}"/>
              </a:ext>
            </a:extLst>
          </p:cNvPr>
          <p:cNvPicPr>
            <a:picLocks noGrp="1" noChangeAspect="1"/>
          </p:cNvPicPr>
          <p:nvPr>
            <p:ph idx="1"/>
          </p:nvPr>
        </p:nvPicPr>
        <p:blipFill rotWithShape="1">
          <a:blip r:embed="rId2">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336531421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862" y="365125"/>
            <a:ext cx="11819138" cy="1241733"/>
          </a:xfrm>
        </p:spPr>
        <p:txBody>
          <a:bodyPr>
            <a:normAutofit fontScale="90000"/>
          </a:bodyPr>
          <a:lstStyle/>
          <a:p>
            <a:r>
              <a:rPr lang="en-US" sz="8800" dirty="0">
                <a:latin typeface="Market Deco" panose="02000000000000000000" pitchFamily="2" charset="0"/>
              </a:rPr>
              <a:t>ENDANGERED SNOW TIGER</a:t>
            </a:r>
            <a:endParaRPr lang="en-AU" sz="8800" dirty="0">
              <a:latin typeface="Market Deco" panose="02000000000000000000" pitchFamily="2" charset="0"/>
            </a:endParaRPr>
          </a:p>
        </p:txBody>
      </p:sp>
      <p:sp>
        <p:nvSpPr>
          <p:cNvPr id="3" name="Content Placeholder 2"/>
          <p:cNvSpPr>
            <a:spLocks noGrp="1"/>
          </p:cNvSpPr>
          <p:nvPr>
            <p:ph idx="1"/>
          </p:nvPr>
        </p:nvSpPr>
        <p:spPr/>
        <p:txBody>
          <a:bodyPr>
            <a:normAutofit fontScale="92500"/>
          </a:bodyPr>
          <a:lstStyle/>
          <a:p>
            <a:r>
              <a:rPr lang="en-AU" sz="4000" b="1" dirty="0"/>
              <a:t>What is it?</a:t>
            </a:r>
          </a:p>
          <a:p>
            <a:pPr lvl="1"/>
            <a:r>
              <a:rPr lang="en-AU" sz="3600" dirty="0"/>
              <a:t>When an animal is endangered, it means that there are not many of them left. If all the animals of a species die, it is called extinction</a:t>
            </a:r>
          </a:p>
          <a:p>
            <a:r>
              <a:rPr lang="en-AU" sz="4000" b="1" dirty="0"/>
              <a:t>What causes it?</a:t>
            </a:r>
          </a:p>
          <a:p>
            <a:pPr lvl="1"/>
            <a:r>
              <a:rPr lang="en-US" sz="3600" dirty="0"/>
              <a:t>P</a:t>
            </a:r>
            <a:r>
              <a:rPr lang="en-AU" sz="3600" dirty="0" err="1"/>
              <a:t>eople</a:t>
            </a:r>
            <a:r>
              <a:rPr lang="en-AU" sz="3600" dirty="0"/>
              <a:t> hunt the tigers</a:t>
            </a:r>
          </a:p>
          <a:p>
            <a:pPr lvl="1"/>
            <a:r>
              <a:rPr lang="en-US" sz="3600" dirty="0"/>
              <a:t>P</a:t>
            </a:r>
            <a:r>
              <a:rPr lang="en-AU" sz="3600" dirty="0" err="1"/>
              <a:t>eople</a:t>
            </a:r>
            <a:r>
              <a:rPr lang="en-AU" sz="3600" dirty="0"/>
              <a:t> cut down the forests where they live, so they have nowhere to live</a:t>
            </a:r>
          </a:p>
        </p:txBody>
      </p:sp>
    </p:spTree>
    <p:extLst>
      <p:ext uri="{BB962C8B-B14F-4D97-AF65-F5344CB8AC3E}">
        <p14:creationId xmlns:p14="http://schemas.microsoft.com/office/powerpoint/2010/main" val="51792707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862" y="365125"/>
            <a:ext cx="11819138" cy="1241733"/>
          </a:xfrm>
        </p:spPr>
        <p:txBody>
          <a:bodyPr>
            <a:normAutofit fontScale="90000"/>
          </a:bodyPr>
          <a:lstStyle/>
          <a:p>
            <a:r>
              <a:rPr lang="en-US" sz="8800" dirty="0">
                <a:latin typeface="Market Deco" panose="02000000000000000000" pitchFamily="2" charset="0"/>
              </a:rPr>
              <a:t>ENDANGERED SNOW TIGER</a:t>
            </a:r>
            <a:endParaRPr lang="en-AU" sz="8800" dirty="0">
              <a:latin typeface="Market Deco" panose="02000000000000000000" pitchFamily="2" charset="0"/>
            </a:endParaRPr>
          </a:p>
        </p:txBody>
      </p:sp>
      <p:sp>
        <p:nvSpPr>
          <p:cNvPr id="3" name="Content Placeholder 2"/>
          <p:cNvSpPr>
            <a:spLocks noGrp="1"/>
          </p:cNvSpPr>
          <p:nvPr>
            <p:ph idx="1"/>
          </p:nvPr>
        </p:nvSpPr>
        <p:spPr/>
        <p:txBody>
          <a:bodyPr>
            <a:normAutofit/>
          </a:bodyPr>
          <a:lstStyle/>
          <a:p>
            <a:r>
              <a:rPr lang="en-AU" sz="4000" b="1" dirty="0"/>
              <a:t>How is it affecting Greenville?</a:t>
            </a:r>
          </a:p>
          <a:p>
            <a:pPr lvl="1"/>
            <a:r>
              <a:rPr lang="en-US" sz="3600" dirty="0"/>
              <a:t>There is only one snow tiger left!</a:t>
            </a:r>
            <a:endParaRPr lang="en-AU" sz="3600" dirty="0"/>
          </a:p>
        </p:txBody>
      </p:sp>
    </p:spTree>
    <p:extLst>
      <p:ext uri="{BB962C8B-B14F-4D97-AF65-F5344CB8AC3E}">
        <p14:creationId xmlns:p14="http://schemas.microsoft.com/office/powerpoint/2010/main" val="235528196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05001-08B2-42A1-9D1C-5692A07BFF31}"/>
              </a:ext>
            </a:extLst>
          </p:cNvPr>
          <p:cNvSpPr>
            <a:spLocks noGrp="1"/>
          </p:cNvSpPr>
          <p:nvPr>
            <p:ph type="title"/>
          </p:nvPr>
        </p:nvSpPr>
        <p:spPr/>
        <p:txBody>
          <a:bodyPr/>
          <a:lstStyle/>
          <a:p>
            <a:endParaRPr lang="en-AU"/>
          </a:p>
        </p:txBody>
      </p:sp>
      <p:pic>
        <p:nvPicPr>
          <p:cNvPr id="5" name="Content Placeholder 4" descr="A picture containing floor, indoor, table, toy&#10;&#10;Description generated with very high confidence">
            <a:extLst>
              <a:ext uri="{FF2B5EF4-FFF2-40B4-BE49-F238E27FC236}">
                <a16:creationId xmlns:a16="http://schemas.microsoft.com/office/drawing/2014/main" id="{ABD98067-EF0A-4BDF-A637-80C974921148}"/>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685800"/>
            <a:ext cx="12207240" cy="8138160"/>
          </a:xfrm>
        </p:spPr>
      </p:pic>
    </p:spTree>
    <p:extLst>
      <p:ext uri="{BB962C8B-B14F-4D97-AF65-F5344CB8AC3E}">
        <p14:creationId xmlns:p14="http://schemas.microsoft.com/office/powerpoint/2010/main" val="222247459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8625" y="1204659"/>
            <a:ext cx="11763375" cy="3243054"/>
          </a:xfrm>
        </p:spPr>
        <p:txBody>
          <a:bodyPr>
            <a:normAutofit/>
          </a:bodyPr>
          <a:lstStyle/>
          <a:p>
            <a:r>
              <a:rPr lang="en-US" sz="13800" dirty="0">
                <a:latin typeface="Market Deco" panose="02000000000000000000" pitchFamily="2" charset="0"/>
              </a:rPr>
              <a:t>Poor soil</a:t>
            </a:r>
            <a:endParaRPr lang="en-AU" sz="13800" dirty="0">
              <a:latin typeface="Market Deco" panose="02000000000000000000" pitchFamily="2" charset="0"/>
            </a:endParaRPr>
          </a:p>
        </p:txBody>
      </p:sp>
      <p:sp>
        <p:nvSpPr>
          <p:cNvPr id="3" name="Rectangle 2">
            <a:extLst>
              <a:ext uri="{FF2B5EF4-FFF2-40B4-BE49-F238E27FC236}">
                <a16:creationId xmlns:a16="http://schemas.microsoft.com/office/drawing/2014/main" id="{DBDFFCDB-7EE1-4AB9-8082-79FC50B5E6E6}"/>
              </a:ext>
            </a:extLst>
          </p:cNvPr>
          <p:cNvSpPr>
            <a:spLocks noChangeArrowheads="1"/>
          </p:cNvSpPr>
          <p:nvPr/>
        </p:nvSpPr>
        <p:spPr bwMode="auto">
          <a:xfrm>
            <a:off x="5504155" y="49743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graphicFrame>
        <p:nvGraphicFramePr>
          <p:cNvPr id="4" name="Object 3">
            <a:extLst>
              <a:ext uri="{FF2B5EF4-FFF2-40B4-BE49-F238E27FC236}">
                <a16:creationId xmlns:a16="http://schemas.microsoft.com/office/drawing/2014/main" id="{722B13C3-0E60-468E-A86B-DB8904D44742}"/>
              </a:ext>
            </a:extLst>
          </p:cNvPr>
          <p:cNvGraphicFramePr>
            <a:graphicFrameLocks noChangeAspect="1"/>
          </p:cNvGraphicFramePr>
          <p:nvPr>
            <p:extLst>
              <p:ext uri="{D42A27DB-BD31-4B8C-83A1-F6EECF244321}">
                <p14:modId xmlns:p14="http://schemas.microsoft.com/office/powerpoint/2010/main" val="1445734487"/>
              </p:ext>
            </p:extLst>
          </p:nvPr>
        </p:nvGraphicFramePr>
        <p:xfrm>
          <a:off x="5597524" y="4447713"/>
          <a:ext cx="1425575" cy="1654175"/>
        </p:xfrm>
        <a:graphic>
          <a:graphicData uri="http://schemas.openxmlformats.org/presentationml/2006/ole">
            <mc:AlternateContent xmlns:mc="http://schemas.openxmlformats.org/markup-compatibility/2006">
              <mc:Choice xmlns:v="urn:schemas-microsoft-com:vml" Requires="v">
                <p:oleObj spid="_x0000_s3097" name="Bitmap Image" r:id="rId3" imgW="1950889" imgH="2263336" progId="Paint.Picture">
                  <p:embed/>
                </p:oleObj>
              </mc:Choice>
              <mc:Fallback>
                <p:oleObj name="Bitmap Image" r:id="rId3" imgW="1950889" imgH="2263336"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7524" y="4447713"/>
                        <a:ext cx="1425575" cy="1654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39052699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7" name="Content Placeholder 3" descr="A close up of a sandy beach next to a body of water&#10;&#10;Description generated with very high confidence">
            <a:extLst>
              <a:ext uri="{FF2B5EF4-FFF2-40B4-BE49-F238E27FC236}">
                <a16:creationId xmlns:a16="http://schemas.microsoft.com/office/drawing/2014/main" id="{F5358765-322E-473A-B320-C1D3ABD39010}"/>
              </a:ext>
            </a:extLst>
          </p:cNvPr>
          <p:cNvPicPr>
            <a:picLocks noGrp="1"/>
          </p:cNvPicPr>
          <p:nvPr>
            <p:ph idx="1"/>
          </p:nvPr>
        </p:nvPicPr>
        <p:blipFill rotWithShape="1">
          <a:blip r:embed="rId2"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79097958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Content Placeholder 3" descr="A close up of a desert field&#10;&#10;Description generated with very high confidence">
            <a:extLst>
              <a:ext uri="{FF2B5EF4-FFF2-40B4-BE49-F238E27FC236}">
                <a16:creationId xmlns:a16="http://schemas.microsoft.com/office/drawing/2014/main" id="{030B0510-DFF6-402C-B2E7-768040ED1526}"/>
              </a:ext>
            </a:extLst>
          </p:cNvPr>
          <p:cNvPicPr>
            <a:picLocks noGrp="1"/>
          </p:cNvPicPr>
          <p:nvPr>
            <p:ph idx="1"/>
          </p:nvPr>
        </p:nvPicPr>
        <p:blipFill rotWithShape="1">
          <a:blip r:embed="rId2"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08944052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800" dirty="0">
                <a:latin typeface="Market Deco" panose="02000000000000000000" pitchFamily="2" charset="0"/>
              </a:rPr>
              <a:t>POOR SOIL</a:t>
            </a:r>
            <a:endParaRPr lang="en-AU" sz="8800" dirty="0">
              <a:latin typeface="Market Deco" panose="02000000000000000000" pitchFamily="2" charset="0"/>
            </a:endParaRPr>
          </a:p>
        </p:txBody>
      </p:sp>
      <p:sp>
        <p:nvSpPr>
          <p:cNvPr id="3" name="Content Placeholder 2"/>
          <p:cNvSpPr>
            <a:spLocks noGrp="1"/>
          </p:cNvSpPr>
          <p:nvPr>
            <p:ph idx="1"/>
          </p:nvPr>
        </p:nvSpPr>
        <p:spPr/>
        <p:txBody>
          <a:bodyPr>
            <a:normAutofit fontScale="92500"/>
          </a:bodyPr>
          <a:lstStyle/>
          <a:p>
            <a:r>
              <a:rPr lang="en-AU" sz="3600" b="1" dirty="0"/>
              <a:t>What is it?</a:t>
            </a:r>
          </a:p>
          <a:p>
            <a:r>
              <a:rPr lang="en-AU" sz="3600" dirty="0"/>
              <a:t>Poor soil is when the soil doesn’t have enough nutrients in it for plants to grow.</a:t>
            </a:r>
          </a:p>
          <a:p>
            <a:r>
              <a:rPr lang="en-AU" sz="3600" b="1" dirty="0"/>
              <a:t>What causes it?</a:t>
            </a:r>
          </a:p>
          <a:p>
            <a:pPr lvl="1"/>
            <a:r>
              <a:rPr lang="en-AU" sz="3200" dirty="0"/>
              <a:t>Overusing the same land again and again without letting it rest by not planting anything there</a:t>
            </a:r>
          </a:p>
          <a:p>
            <a:pPr lvl="1"/>
            <a:r>
              <a:rPr lang="en-AU" sz="3200" dirty="0"/>
              <a:t>The soil blows away because there aren’t enough trees planted around it. The roots of trees help keep the soil stuck together</a:t>
            </a:r>
          </a:p>
        </p:txBody>
      </p:sp>
    </p:spTree>
    <p:extLst>
      <p:ext uri="{BB962C8B-B14F-4D97-AF65-F5344CB8AC3E}">
        <p14:creationId xmlns:p14="http://schemas.microsoft.com/office/powerpoint/2010/main" val="110343532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800" dirty="0">
                <a:latin typeface="Market Deco" panose="02000000000000000000" pitchFamily="2" charset="0"/>
              </a:rPr>
              <a:t>POOR SOIL</a:t>
            </a:r>
            <a:endParaRPr lang="en-AU" sz="8800" dirty="0">
              <a:latin typeface="Market Deco" panose="02000000000000000000" pitchFamily="2" charset="0"/>
            </a:endParaRPr>
          </a:p>
        </p:txBody>
      </p:sp>
      <p:sp>
        <p:nvSpPr>
          <p:cNvPr id="3" name="Content Placeholder 2"/>
          <p:cNvSpPr>
            <a:spLocks noGrp="1"/>
          </p:cNvSpPr>
          <p:nvPr>
            <p:ph idx="1"/>
          </p:nvPr>
        </p:nvSpPr>
        <p:spPr/>
        <p:txBody>
          <a:bodyPr>
            <a:normAutofit/>
          </a:bodyPr>
          <a:lstStyle/>
          <a:p>
            <a:r>
              <a:rPr lang="en-AU" sz="3900" b="1" dirty="0"/>
              <a:t>How is it affecting Greenville?</a:t>
            </a:r>
          </a:p>
          <a:p>
            <a:pPr lvl="1"/>
            <a:r>
              <a:rPr lang="en-AU" sz="3500" dirty="0"/>
              <a:t>Vegetables and fruit aren’t growing very well.</a:t>
            </a:r>
          </a:p>
        </p:txBody>
      </p:sp>
    </p:spTree>
    <p:extLst>
      <p:ext uri="{BB962C8B-B14F-4D97-AF65-F5344CB8AC3E}">
        <p14:creationId xmlns:p14="http://schemas.microsoft.com/office/powerpoint/2010/main" val="218938987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800" dirty="0">
                <a:latin typeface="Market Deco" panose="02000000000000000000" pitchFamily="2" charset="0"/>
              </a:rPr>
              <a:t>NUCLEAR MELTDOWN</a:t>
            </a:r>
            <a:endParaRPr lang="en-AU" sz="8800" dirty="0">
              <a:latin typeface="Market Deco" panose="02000000000000000000" pitchFamily="2" charset="0"/>
            </a:endParaRPr>
          </a:p>
        </p:txBody>
      </p:sp>
      <p:sp>
        <p:nvSpPr>
          <p:cNvPr id="3" name="Content Placeholder 2"/>
          <p:cNvSpPr>
            <a:spLocks noGrp="1"/>
          </p:cNvSpPr>
          <p:nvPr>
            <p:ph idx="1"/>
          </p:nvPr>
        </p:nvSpPr>
        <p:spPr>
          <a:xfrm>
            <a:off x="838200" y="1825625"/>
            <a:ext cx="10515600" cy="4351338"/>
          </a:xfrm>
        </p:spPr>
        <p:txBody>
          <a:bodyPr>
            <a:normAutofit fontScale="92500" lnSpcReduction="10000"/>
          </a:bodyPr>
          <a:lstStyle/>
          <a:p>
            <a:r>
              <a:rPr lang="en-AU" dirty="0"/>
              <a:t>What is it?</a:t>
            </a:r>
          </a:p>
          <a:p>
            <a:pPr lvl="1"/>
            <a:r>
              <a:rPr lang="en-US" sz="2800" dirty="0"/>
              <a:t>Some power plants make electricity from nuclear energy. If the power plant is damaged, some of the nuclear waste can leak out.</a:t>
            </a:r>
            <a:endParaRPr lang="en-AU" sz="2800" dirty="0"/>
          </a:p>
          <a:p>
            <a:r>
              <a:rPr lang="en-AU" dirty="0"/>
              <a:t>What causes it?</a:t>
            </a:r>
          </a:p>
          <a:p>
            <a:pPr lvl="1"/>
            <a:r>
              <a:rPr lang="en-US" sz="2800" dirty="0"/>
              <a:t>Lots of different things. Sometimes there is an accident in the power plant. There could be an earthquake where the nuclear power plant is.</a:t>
            </a:r>
            <a:endParaRPr lang="en-AU" sz="2800" dirty="0"/>
          </a:p>
          <a:p>
            <a:r>
              <a:rPr lang="en-AU" dirty="0"/>
              <a:t>How is it affecting Greenville?</a:t>
            </a:r>
          </a:p>
          <a:p>
            <a:pPr lvl="1"/>
            <a:r>
              <a:rPr lang="en-AU" sz="2800" dirty="0"/>
              <a:t>There has been an accident at the nuclear power plant and it has gone into “meltdown”, leaking nuclear waste.</a:t>
            </a:r>
          </a:p>
          <a:p>
            <a:endParaRPr lang="en-AU" dirty="0">
              <a:latin typeface="Century Gothic" panose="020B0502020202020204" pitchFamily="34" charset="0"/>
            </a:endParaRPr>
          </a:p>
        </p:txBody>
      </p:sp>
    </p:spTree>
    <p:extLst>
      <p:ext uri="{BB962C8B-B14F-4D97-AF65-F5344CB8AC3E}">
        <p14:creationId xmlns:p14="http://schemas.microsoft.com/office/powerpoint/2010/main" val="30949948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5" name="Content Placeholder 4" descr="A picture containing indoor, cake, green, food&#10;&#10;Description generated with very high confidence">
            <a:extLst>
              <a:ext uri="{FF2B5EF4-FFF2-40B4-BE49-F238E27FC236}">
                <a16:creationId xmlns:a16="http://schemas.microsoft.com/office/drawing/2014/main" id="{636B9485-CFB7-4E88-9686-D2C4D9D8BAB2}"/>
              </a:ext>
            </a:extLst>
          </p:cNvPr>
          <p:cNvPicPr>
            <a:picLocks noGrp="1" noChangeAspect="1"/>
          </p:cNvPicPr>
          <p:nvPr>
            <p:ph idx="1"/>
          </p:nvPr>
        </p:nvPicPr>
        <p:blipFill rotWithShape="1">
          <a:blip r:embed="rId2" cstate="email">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58324369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8625" y="1204659"/>
            <a:ext cx="11763375" cy="3136522"/>
          </a:xfrm>
        </p:spPr>
        <p:txBody>
          <a:bodyPr>
            <a:normAutofit fontScale="90000"/>
          </a:bodyPr>
          <a:lstStyle/>
          <a:p>
            <a:r>
              <a:rPr lang="en-US" sz="13800" dirty="0">
                <a:latin typeface="Market Deco" panose="02000000000000000000" pitchFamily="2" charset="0"/>
              </a:rPr>
              <a:t>DEFORESTATION</a:t>
            </a:r>
            <a:endParaRPr lang="en-AU" sz="13800" dirty="0">
              <a:latin typeface="Market Deco" panose="02000000000000000000" pitchFamily="2" charset="0"/>
            </a:endParaRPr>
          </a:p>
        </p:txBody>
      </p:sp>
      <p:sp>
        <p:nvSpPr>
          <p:cNvPr id="3" name="Rectangle 2">
            <a:extLst>
              <a:ext uri="{FF2B5EF4-FFF2-40B4-BE49-F238E27FC236}">
                <a16:creationId xmlns:a16="http://schemas.microsoft.com/office/drawing/2014/main" id="{924A5EEC-D0BD-4970-A893-1F92EBDAF47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graphicFrame>
        <p:nvGraphicFramePr>
          <p:cNvPr id="4" name="Object 3">
            <a:extLst>
              <a:ext uri="{FF2B5EF4-FFF2-40B4-BE49-F238E27FC236}">
                <a16:creationId xmlns:a16="http://schemas.microsoft.com/office/drawing/2014/main" id="{08C855BD-C648-489E-9F4D-ED70ECDB968B}"/>
              </a:ext>
            </a:extLst>
          </p:cNvPr>
          <p:cNvGraphicFramePr>
            <a:graphicFrameLocks noChangeAspect="1"/>
          </p:cNvGraphicFramePr>
          <p:nvPr>
            <p:extLst>
              <p:ext uri="{D42A27DB-BD31-4B8C-83A1-F6EECF244321}">
                <p14:modId xmlns:p14="http://schemas.microsoft.com/office/powerpoint/2010/main" val="565945373"/>
              </p:ext>
            </p:extLst>
          </p:nvPr>
        </p:nvGraphicFramePr>
        <p:xfrm>
          <a:off x="5360987" y="4341181"/>
          <a:ext cx="1470025" cy="1303338"/>
        </p:xfrm>
        <a:graphic>
          <a:graphicData uri="http://schemas.openxmlformats.org/presentationml/2006/ole">
            <mc:AlternateContent xmlns:mc="http://schemas.openxmlformats.org/markup-compatibility/2006">
              <mc:Choice xmlns:v="urn:schemas-microsoft-com:vml" Requires="v">
                <p:oleObj spid="_x0000_s4120" name="Bitmap Image" r:id="rId3" imgW="1851820" imgH="1653333" progId="Paint.Picture">
                  <p:embed/>
                </p:oleObj>
              </mc:Choice>
              <mc:Fallback>
                <p:oleObj name="Bitmap Image" r:id="rId3" imgW="1851820" imgH="1653333"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0987" y="4341181"/>
                        <a:ext cx="1470025" cy="1303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74663832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Content Placeholder 3" descr="A tree in the middle of a dirt field&#10;&#10;Description generated with very high confidence">
            <a:extLst>
              <a:ext uri="{FF2B5EF4-FFF2-40B4-BE49-F238E27FC236}">
                <a16:creationId xmlns:a16="http://schemas.microsoft.com/office/drawing/2014/main" id="{0CB51462-8086-44E3-89EE-B8399335EEF9}"/>
              </a:ext>
            </a:extLst>
          </p:cNvPr>
          <p:cNvPicPr>
            <a:picLocks noGrp="1"/>
          </p:cNvPicPr>
          <p:nvPr>
            <p:ph idx="1"/>
          </p:nvPr>
        </p:nvPicPr>
        <p:blipFill rotWithShape="1">
          <a:blip r:embed="rId2" cstate="email">
            <a:extLst>
              <a:ext uri="{28A0092B-C50C-407E-A947-70E740481C1C}">
                <a14:useLocalDpi xmlns:a14="http://schemas.microsoft.com/office/drawing/2010/main"/>
              </a:ext>
            </a:extLst>
          </a:blip>
          <a:srcRect r="-2"/>
          <a:stretch/>
        </p:blipFill>
        <p:spPr>
          <a:xfrm>
            <a:off x="20" y="10"/>
            <a:ext cx="12191980" cy="6857990"/>
          </a:xfrm>
          <a:prstGeom prst="rect">
            <a:avLst/>
          </a:prstGeom>
        </p:spPr>
      </p:pic>
    </p:spTree>
    <p:extLst>
      <p:ext uri="{BB962C8B-B14F-4D97-AF65-F5344CB8AC3E}">
        <p14:creationId xmlns:p14="http://schemas.microsoft.com/office/powerpoint/2010/main" val="311179205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A27EF-6F59-4705-9D30-826B65C133CD}"/>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BC2709F7-51B9-4C96-92BA-B014D959FD6F}"/>
              </a:ext>
            </a:extLst>
          </p:cNvPr>
          <p:cNvSpPr>
            <a:spLocks noGrp="1"/>
          </p:cNvSpPr>
          <p:nvPr>
            <p:ph idx="1"/>
          </p:nvPr>
        </p:nvSpPr>
        <p:spPr/>
        <p:txBody>
          <a:bodyPr/>
          <a:lstStyle/>
          <a:p>
            <a:endParaRPr lang="en-AU"/>
          </a:p>
        </p:txBody>
      </p:sp>
      <p:pic>
        <p:nvPicPr>
          <p:cNvPr id="4" name="Picture 3">
            <a:extLst>
              <a:ext uri="{FF2B5EF4-FFF2-40B4-BE49-F238E27FC236}">
                <a16:creationId xmlns:a16="http://schemas.microsoft.com/office/drawing/2014/main" id="{26E9E5BC-D251-4074-B282-44D902648BAD}"/>
              </a:ext>
            </a:extLst>
          </p:cNvPr>
          <p:cNvPicPr/>
          <p:nvPr/>
        </p:nvPicPr>
        <p:blipFill>
          <a:blip r:embed="rId2" cstate="print">
            <a:extLst>
              <a:ext uri="{28A0092B-C50C-407E-A947-70E740481C1C}">
                <a14:useLocalDpi xmlns:a14="http://schemas.microsoft.com/office/drawing/2010/main"/>
              </a:ext>
            </a:extLst>
          </a:blip>
          <a:stretch>
            <a:fillRect/>
          </a:stretch>
        </p:blipFill>
        <p:spPr>
          <a:xfrm>
            <a:off x="0" y="-1"/>
            <a:ext cx="12277725" cy="6889479"/>
          </a:xfrm>
          <a:prstGeom prst="rect">
            <a:avLst/>
          </a:prstGeom>
        </p:spPr>
      </p:pic>
    </p:spTree>
    <p:extLst>
      <p:ext uri="{BB962C8B-B14F-4D97-AF65-F5344CB8AC3E}">
        <p14:creationId xmlns:p14="http://schemas.microsoft.com/office/powerpoint/2010/main" val="26031578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800" dirty="0">
                <a:latin typeface="Market Deco" panose="02000000000000000000" pitchFamily="2" charset="0"/>
              </a:rPr>
              <a:t>DEFORESTATION</a:t>
            </a:r>
            <a:endParaRPr lang="en-AU" sz="8800" dirty="0">
              <a:latin typeface="Market Deco" panose="02000000000000000000" pitchFamily="2" charset="0"/>
            </a:endParaRPr>
          </a:p>
        </p:txBody>
      </p:sp>
      <p:sp>
        <p:nvSpPr>
          <p:cNvPr id="3" name="Content Placeholder 2"/>
          <p:cNvSpPr>
            <a:spLocks noGrp="1"/>
          </p:cNvSpPr>
          <p:nvPr>
            <p:ph idx="1"/>
          </p:nvPr>
        </p:nvSpPr>
        <p:spPr/>
        <p:txBody>
          <a:bodyPr>
            <a:normAutofit lnSpcReduction="10000"/>
          </a:bodyPr>
          <a:lstStyle/>
          <a:p>
            <a:r>
              <a:rPr lang="en-AU" sz="4000" b="1" dirty="0"/>
              <a:t>What is it?</a:t>
            </a:r>
          </a:p>
          <a:p>
            <a:pPr lvl="1"/>
            <a:r>
              <a:rPr lang="en-AU" sz="3600" dirty="0"/>
              <a:t>Deforestation is when forests are destroyed by cutting and are not replanted</a:t>
            </a:r>
          </a:p>
          <a:p>
            <a:r>
              <a:rPr lang="en-AU" sz="4000" b="1" dirty="0"/>
              <a:t>What causes it?</a:t>
            </a:r>
          </a:p>
          <a:p>
            <a:pPr lvl="1"/>
            <a:r>
              <a:rPr lang="en-AU" sz="3600" dirty="0"/>
              <a:t>Trees being cut down to use their wood for building or to make paper</a:t>
            </a:r>
          </a:p>
          <a:p>
            <a:pPr lvl="1"/>
            <a:r>
              <a:rPr lang="en-AU" sz="3600" dirty="0"/>
              <a:t>Trees being cut down to use the land for other things like cities and farms</a:t>
            </a:r>
            <a:endParaRPr lang="en-AU" sz="3600" dirty="0">
              <a:latin typeface="Century Gothic" panose="020B0502020202020204" pitchFamily="34" charset="0"/>
            </a:endParaRPr>
          </a:p>
        </p:txBody>
      </p:sp>
    </p:spTree>
    <p:extLst>
      <p:ext uri="{BB962C8B-B14F-4D97-AF65-F5344CB8AC3E}">
        <p14:creationId xmlns:p14="http://schemas.microsoft.com/office/powerpoint/2010/main" val="19821960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800" dirty="0">
                <a:latin typeface="Market Deco" panose="02000000000000000000" pitchFamily="2" charset="0"/>
              </a:rPr>
              <a:t>DEFORESTATION</a:t>
            </a:r>
            <a:endParaRPr lang="en-AU" sz="8800" dirty="0">
              <a:latin typeface="Market Deco" panose="02000000000000000000" pitchFamily="2" charset="0"/>
            </a:endParaRPr>
          </a:p>
        </p:txBody>
      </p:sp>
      <p:sp>
        <p:nvSpPr>
          <p:cNvPr id="3" name="Content Placeholder 2"/>
          <p:cNvSpPr>
            <a:spLocks noGrp="1"/>
          </p:cNvSpPr>
          <p:nvPr>
            <p:ph idx="1"/>
          </p:nvPr>
        </p:nvSpPr>
        <p:spPr/>
        <p:txBody>
          <a:bodyPr>
            <a:normAutofit/>
          </a:bodyPr>
          <a:lstStyle/>
          <a:p>
            <a:r>
              <a:rPr lang="en-AU" sz="3500" b="1" dirty="0"/>
              <a:t>How is it affecting Greenville?</a:t>
            </a:r>
          </a:p>
          <a:p>
            <a:pPr lvl="1"/>
            <a:r>
              <a:rPr lang="en-AU" sz="3000" dirty="0"/>
              <a:t>Greenville City is growing quickly and forests have been cut down to allow it to grow bigger. Sometimes people cut down the trees to use the wood to make things or to burn as firewood.</a:t>
            </a:r>
          </a:p>
        </p:txBody>
      </p:sp>
    </p:spTree>
    <p:extLst>
      <p:ext uri="{BB962C8B-B14F-4D97-AF65-F5344CB8AC3E}">
        <p14:creationId xmlns:p14="http://schemas.microsoft.com/office/powerpoint/2010/main" val="192984935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7" name="Content Placeholder 6" descr="A plate of food&#10;&#10;Description generated with very high confidence">
            <a:extLst>
              <a:ext uri="{FF2B5EF4-FFF2-40B4-BE49-F238E27FC236}">
                <a16:creationId xmlns:a16="http://schemas.microsoft.com/office/drawing/2014/main" id="{46B7D0CD-D2EF-40FD-92EF-17F1A6D1AD0C}"/>
              </a:ext>
            </a:extLst>
          </p:cNvPr>
          <p:cNvPicPr>
            <a:picLocks noGrp="1" noChangeAspect="1"/>
          </p:cNvPicPr>
          <p:nvPr>
            <p:ph idx="1"/>
          </p:nvPr>
        </p:nvPicPr>
        <p:blipFill rotWithShape="1">
          <a:blip r:embed="rId2" cstate="email">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8373856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479264"/>
            <a:ext cx="12192000" cy="1827560"/>
          </a:xfrm>
        </p:spPr>
        <p:txBody>
          <a:bodyPr>
            <a:normAutofit fontScale="90000"/>
          </a:bodyPr>
          <a:lstStyle/>
          <a:p>
            <a:r>
              <a:rPr lang="en-US" sz="13800" dirty="0">
                <a:latin typeface="Market Deco" panose="02000000000000000000" pitchFamily="2" charset="0"/>
              </a:rPr>
              <a:t>SEA LEVEL RISE</a:t>
            </a:r>
            <a:endParaRPr lang="en-AU" sz="13800" dirty="0">
              <a:latin typeface="Market Deco" panose="02000000000000000000" pitchFamily="2" charset="0"/>
            </a:endParaRPr>
          </a:p>
        </p:txBody>
      </p:sp>
      <p:sp>
        <p:nvSpPr>
          <p:cNvPr id="3" name="Rectangle 2">
            <a:extLst>
              <a:ext uri="{FF2B5EF4-FFF2-40B4-BE49-F238E27FC236}">
                <a16:creationId xmlns:a16="http://schemas.microsoft.com/office/drawing/2014/main" id="{1C951812-2EBE-4E7A-A192-6E0292DF0E1E}"/>
              </a:ext>
            </a:extLst>
          </p:cNvPr>
          <p:cNvSpPr>
            <a:spLocks noChangeArrowheads="1"/>
          </p:cNvSpPr>
          <p:nvPr/>
        </p:nvSpPr>
        <p:spPr bwMode="auto">
          <a:xfrm>
            <a:off x="4752838" y="49743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graphicFrame>
        <p:nvGraphicFramePr>
          <p:cNvPr id="4" name="Object 3">
            <a:extLst>
              <a:ext uri="{FF2B5EF4-FFF2-40B4-BE49-F238E27FC236}">
                <a16:creationId xmlns:a16="http://schemas.microsoft.com/office/drawing/2014/main" id="{8FA2D392-CD4F-4280-B3F5-9FADF1E342AE}"/>
              </a:ext>
            </a:extLst>
          </p:cNvPr>
          <p:cNvGraphicFramePr>
            <a:graphicFrameLocks noChangeAspect="1"/>
          </p:cNvGraphicFramePr>
          <p:nvPr>
            <p:extLst>
              <p:ext uri="{D42A27DB-BD31-4B8C-83A1-F6EECF244321}">
                <p14:modId xmlns:p14="http://schemas.microsoft.com/office/powerpoint/2010/main" val="1797486262"/>
              </p:ext>
            </p:extLst>
          </p:nvPr>
        </p:nvGraphicFramePr>
        <p:xfrm>
          <a:off x="5242718" y="4306824"/>
          <a:ext cx="1706563" cy="1616075"/>
        </p:xfrm>
        <a:graphic>
          <a:graphicData uri="http://schemas.openxmlformats.org/presentationml/2006/ole">
            <mc:AlternateContent xmlns:mc="http://schemas.openxmlformats.org/markup-compatibility/2006">
              <mc:Choice xmlns:v="urn:schemas-microsoft-com:vml" Requires="v">
                <p:oleObj spid="_x0000_s5145" name="Bitmap Image" r:id="rId3" imgW="1272650" imgH="1203810" progId="Paint.Picture">
                  <p:embed/>
                </p:oleObj>
              </mc:Choice>
              <mc:Fallback>
                <p:oleObj name="Bitmap Image" r:id="rId3" imgW="1272650" imgH="1203810"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2718" y="4306824"/>
                        <a:ext cx="1706563" cy="1616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92960871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Content Placeholder 3" descr="A picture containing water, outdoor, nature, sky&#10;&#10;Description generated with very high confidence">
            <a:extLst>
              <a:ext uri="{FF2B5EF4-FFF2-40B4-BE49-F238E27FC236}">
                <a16:creationId xmlns:a16="http://schemas.microsoft.com/office/drawing/2014/main" id="{3130EFA8-C4C6-40F7-9F76-D457E2EC92B6}"/>
              </a:ext>
            </a:extLst>
          </p:cNvPr>
          <p:cNvPicPr>
            <a:picLocks noGrp="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20" y="10"/>
            <a:ext cx="12191980" cy="6857990"/>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156242642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Content Placeholder 3" descr="A picture containing tree, outdoor, sky&#10;&#10;Description generated with very high confidence">
            <a:extLst>
              <a:ext uri="{FF2B5EF4-FFF2-40B4-BE49-F238E27FC236}">
                <a16:creationId xmlns:a16="http://schemas.microsoft.com/office/drawing/2014/main" id="{8472880A-FE7B-47CA-90C4-B1AC9D3B105A}"/>
              </a:ext>
            </a:extLst>
          </p:cNvPr>
          <p:cNvPicPr>
            <a:picLocks noGrp="1"/>
          </p:cNvPicPr>
          <p:nvPr>
            <p:ph idx="1"/>
          </p:nvPr>
        </p:nvPicPr>
        <p:blipFill rotWithShape="1">
          <a:blip r:embed="rId2" cstate="email">
            <a:extLst>
              <a:ext uri="{28A0092B-C50C-407E-A947-70E740481C1C}">
                <a14:useLocalDpi xmlns:a14="http://schemas.microsoft.com/office/drawing/2010/main"/>
              </a:ext>
            </a:extLst>
          </a:blip>
          <a:srcRect r="-3"/>
          <a:stretch/>
        </p:blipFill>
        <p:spPr>
          <a:xfrm>
            <a:off x="20" y="10"/>
            <a:ext cx="12191980" cy="6857990"/>
          </a:xfrm>
          <a:prstGeom prst="rect">
            <a:avLst/>
          </a:prstGeom>
        </p:spPr>
      </p:pic>
    </p:spTree>
    <p:extLst>
      <p:ext uri="{BB962C8B-B14F-4D97-AF65-F5344CB8AC3E}">
        <p14:creationId xmlns:p14="http://schemas.microsoft.com/office/powerpoint/2010/main" val="37338342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70734" y="1956864"/>
            <a:ext cx="9144000" cy="2387600"/>
          </a:xfrm>
        </p:spPr>
        <p:txBody>
          <a:bodyPr>
            <a:normAutofit/>
          </a:bodyPr>
          <a:lstStyle/>
          <a:p>
            <a:r>
              <a:rPr lang="en-US" sz="13800" dirty="0">
                <a:latin typeface="Market Deco" panose="02000000000000000000" pitchFamily="2" charset="0"/>
              </a:rPr>
              <a:t> GROUPS</a:t>
            </a:r>
            <a:endParaRPr lang="en-AU" sz="13800" dirty="0">
              <a:latin typeface="Market Deco" panose="02000000000000000000" pitchFamily="2" charset="0"/>
            </a:endParaRPr>
          </a:p>
        </p:txBody>
      </p:sp>
    </p:spTree>
    <p:extLst>
      <p:ext uri="{BB962C8B-B14F-4D97-AF65-F5344CB8AC3E}">
        <p14:creationId xmlns:p14="http://schemas.microsoft.com/office/powerpoint/2010/main" val="346837634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sz="8800">
                <a:latin typeface="Market Deco" panose="02000000000000000000" pitchFamily="2" charset="0"/>
              </a:rPr>
              <a:t>SEA LEVEL RISE</a:t>
            </a:r>
            <a:endParaRPr lang="en-AU" sz="8800" dirty="0">
              <a:latin typeface="Market Deco" panose="02000000000000000000" pitchFamily="2" charset="0"/>
            </a:endParaRPr>
          </a:p>
        </p:txBody>
      </p:sp>
      <p:sp>
        <p:nvSpPr>
          <p:cNvPr id="3" name="Content Placeholder 2"/>
          <p:cNvSpPr>
            <a:spLocks noGrp="1"/>
          </p:cNvSpPr>
          <p:nvPr>
            <p:ph idx="1"/>
          </p:nvPr>
        </p:nvSpPr>
        <p:spPr>
          <a:xfrm>
            <a:off x="838200" y="1825625"/>
            <a:ext cx="10515600" cy="4351338"/>
          </a:xfrm>
        </p:spPr>
        <p:txBody>
          <a:bodyPr>
            <a:normAutofit/>
          </a:bodyPr>
          <a:lstStyle/>
          <a:p>
            <a:r>
              <a:rPr lang="en-AU" sz="4000" b="1" dirty="0"/>
              <a:t>What is it?</a:t>
            </a:r>
          </a:p>
          <a:p>
            <a:pPr lvl="1"/>
            <a:r>
              <a:rPr lang="en-AU" sz="3600" dirty="0"/>
              <a:t>Sea level rise is when there is more water in the sea. This makes the level of the sea at the coast higher</a:t>
            </a:r>
          </a:p>
          <a:p>
            <a:r>
              <a:rPr lang="en-AU" sz="4000" b="1" dirty="0"/>
              <a:t>What causes it?</a:t>
            </a:r>
          </a:p>
          <a:p>
            <a:pPr lvl="1"/>
            <a:r>
              <a:rPr lang="en-AU" sz="3600" dirty="0"/>
              <a:t>Climate change melts ice on land which then goes into the sea</a:t>
            </a:r>
          </a:p>
        </p:txBody>
      </p:sp>
    </p:spTree>
    <p:extLst>
      <p:ext uri="{BB962C8B-B14F-4D97-AF65-F5344CB8AC3E}">
        <p14:creationId xmlns:p14="http://schemas.microsoft.com/office/powerpoint/2010/main" val="12909237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sz="8800">
                <a:latin typeface="Market Deco" panose="02000000000000000000" pitchFamily="2" charset="0"/>
              </a:rPr>
              <a:t>SEA LEVEL RISE</a:t>
            </a:r>
            <a:endParaRPr lang="en-AU" sz="8800" dirty="0">
              <a:latin typeface="Market Deco" panose="02000000000000000000" pitchFamily="2" charset="0"/>
            </a:endParaRPr>
          </a:p>
        </p:txBody>
      </p:sp>
      <p:sp>
        <p:nvSpPr>
          <p:cNvPr id="3" name="Content Placeholder 2"/>
          <p:cNvSpPr>
            <a:spLocks noGrp="1"/>
          </p:cNvSpPr>
          <p:nvPr>
            <p:ph idx="1"/>
          </p:nvPr>
        </p:nvSpPr>
        <p:spPr>
          <a:xfrm>
            <a:off x="838200" y="1825625"/>
            <a:ext cx="10515600" cy="4351338"/>
          </a:xfrm>
        </p:spPr>
        <p:txBody>
          <a:bodyPr>
            <a:normAutofit/>
          </a:bodyPr>
          <a:lstStyle/>
          <a:p>
            <a:r>
              <a:rPr lang="en-AU" sz="3600" b="1" dirty="0"/>
              <a:t>How is it affecting Greenville?</a:t>
            </a:r>
          </a:p>
          <a:p>
            <a:pPr lvl="1"/>
            <a:r>
              <a:rPr lang="en-AU" sz="3200" dirty="0"/>
              <a:t>On Greenville, the sea level has risen at the coast of Greenville City. It is making the city get flooded more and more often</a:t>
            </a:r>
          </a:p>
        </p:txBody>
      </p:sp>
    </p:spTree>
    <p:extLst>
      <p:ext uri="{BB962C8B-B14F-4D97-AF65-F5344CB8AC3E}">
        <p14:creationId xmlns:p14="http://schemas.microsoft.com/office/powerpoint/2010/main" val="102685469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5" name="Content Placeholder 4" descr="A picture containing indoor, table, sitting&#10;&#10;Description generated with high confidence">
            <a:extLst>
              <a:ext uri="{FF2B5EF4-FFF2-40B4-BE49-F238E27FC236}">
                <a16:creationId xmlns:a16="http://schemas.microsoft.com/office/drawing/2014/main" id="{3B3943BB-CABF-4923-87A2-FA61353CBD23}"/>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20997865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8625" y="1204659"/>
            <a:ext cx="11763375" cy="3003357"/>
          </a:xfrm>
        </p:spPr>
        <p:txBody>
          <a:bodyPr>
            <a:normAutofit fontScale="90000"/>
          </a:bodyPr>
          <a:lstStyle/>
          <a:p>
            <a:r>
              <a:rPr lang="en-US" sz="13800" dirty="0">
                <a:latin typeface="Market Deco" panose="02000000000000000000" pitchFamily="2" charset="0"/>
              </a:rPr>
              <a:t>OCEAN RUBBISH</a:t>
            </a:r>
            <a:endParaRPr lang="en-AU" sz="13800" dirty="0">
              <a:latin typeface="Market Deco" panose="02000000000000000000" pitchFamily="2" charset="0"/>
            </a:endParaRPr>
          </a:p>
        </p:txBody>
      </p:sp>
      <p:sp>
        <p:nvSpPr>
          <p:cNvPr id="3" name="Rectangle 2">
            <a:extLst>
              <a:ext uri="{FF2B5EF4-FFF2-40B4-BE49-F238E27FC236}">
                <a16:creationId xmlns:a16="http://schemas.microsoft.com/office/drawing/2014/main" id="{80C76AA2-7750-4842-8D9E-F36130864DBA}"/>
              </a:ext>
            </a:extLst>
          </p:cNvPr>
          <p:cNvSpPr>
            <a:spLocks noChangeArrowheads="1"/>
          </p:cNvSpPr>
          <p:nvPr/>
        </p:nvSpPr>
        <p:spPr bwMode="auto">
          <a:xfrm>
            <a:off x="5235961" y="49743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graphicFrame>
        <p:nvGraphicFramePr>
          <p:cNvPr id="4" name="Object 3">
            <a:extLst>
              <a:ext uri="{FF2B5EF4-FFF2-40B4-BE49-F238E27FC236}">
                <a16:creationId xmlns:a16="http://schemas.microsoft.com/office/drawing/2014/main" id="{CB6BD3CD-FC26-4843-B2E7-4764F0D2A3B4}"/>
              </a:ext>
            </a:extLst>
          </p:cNvPr>
          <p:cNvGraphicFramePr>
            <a:graphicFrameLocks noChangeAspect="1"/>
          </p:cNvGraphicFramePr>
          <p:nvPr>
            <p:extLst>
              <p:ext uri="{D42A27DB-BD31-4B8C-83A1-F6EECF244321}">
                <p14:modId xmlns:p14="http://schemas.microsoft.com/office/powerpoint/2010/main" val="544835475"/>
              </p:ext>
            </p:extLst>
          </p:nvPr>
        </p:nvGraphicFramePr>
        <p:xfrm>
          <a:off x="5235961" y="4208368"/>
          <a:ext cx="1463675" cy="1531938"/>
        </p:xfrm>
        <a:graphic>
          <a:graphicData uri="http://schemas.openxmlformats.org/presentationml/2006/ole">
            <mc:AlternateContent xmlns:mc="http://schemas.openxmlformats.org/markup-compatibility/2006">
              <mc:Choice xmlns:v="urn:schemas-microsoft-com:vml" Requires="v">
                <p:oleObj spid="_x0000_s6168" name="Bitmap Image" r:id="rId3" imgW="1828959" imgH="1912786" progId="Paint.Picture">
                  <p:embed/>
                </p:oleObj>
              </mc:Choice>
              <mc:Fallback>
                <p:oleObj name="Bitmap Image" r:id="rId3" imgW="1828959" imgH="1912786"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5961" y="4208368"/>
                        <a:ext cx="1463675" cy="1531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80272052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Content Placeholder 3" descr="A bird standing on a rocky beach&#10;&#10;Description generated with very high confidence">
            <a:extLst>
              <a:ext uri="{FF2B5EF4-FFF2-40B4-BE49-F238E27FC236}">
                <a16:creationId xmlns:a16="http://schemas.microsoft.com/office/drawing/2014/main" id="{6F2DED8C-CD23-4154-BD85-7F2A05708A86}"/>
              </a:ext>
            </a:extLst>
          </p:cNvPr>
          <p:cNvPicPr>
            <a:picLocks noGrp="1"/>
          </p:cNvPicPr>
          <p:nvPr>
            <p:ph idx="1"/>
          </p:nvPr>
        </p:nvPicPr>
        <p:blipFill rotWithShape="1">
          <a:blip r:embed="rId2"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31202631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Content Placeholder 3" descr="A picture containing outdoor, ground&#10;&#10;Description generated with very high confidence">
            <a:extLst>
              <a:ext uri="{FF2B5EF4-FFF2-40B4-BE49-F238E27FC236}">
                <a16:creationId xmlns:a16="http://schemas.microsoft.com/office/drawing/2014/main" id="{8F67BF98-B5EF-4E02-8E07-A19D52808D94}"/>
              </a:ext>
            </a:extLst>
          </p:cNvPr>
          <p:cNvPicPr>
            <a:picLocks noGrp="1"/>
          </p:cNvPicPr>
          <p:nvPr>
            <p:ph idx="1"/>
          </p:nvPr>
        </p:nvPicPr>
        <p:blipFill rotWithShape="1">
          <a:blip r:embed="rId2" cstate="email">
            <a:extLst>
              <a:ext uri="{28A0092B-C50C-407E-A947-70E740481C1C}">
                <a14:useLocalDpi xmlns:a14="http://schemas.microsoft.com/office/drawing/2010/main"/>
              </a:ext>
            </a:extLst>
          </a:blip>
          <a:srcRect b="-1"/>
          <a:stretch/>
        </p:blipFill>
        <p:spPr>
          <a:xfrm>
            <a:off x="20" y="10"/>
            <a:ext cx="12191980" cy="6857990"/>
          </a:xfrm>
          <a:prstGeom prst="rect">
            <a:avLst/>
          </a:prstGeom>
        </p:spPr>
      </p:pic>
    </p:spTree>
    <p:extLst>
      <p:ext uri="{BB962C8B-B14F-4D97-AF65-F5344CB8AC3E}">
        <p14:creationId xmlns:p14="http://schemas.microsoft.com/office/powerpoint/2010/main" val="87212822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800" dirty="0">
                <a:latin typeface="Market Deco" panose="02000000000000000000" pitchFamily="2" charset="0"/>
              </a:rPr>
              <a:t>OCEAN RUBBISH</a:t>
            </a:r>
            <a:endParaRPr lang="en-AU" sz="8800" dirty="0">
              <a:latin typeface="Market Deco" panose="02000000000000000000" pitchFamily="2" charset="0"/>
            </a:endParaRPr>
          </a:p>
        </p:txBody>
      </p:sp>
      <p:sp>
        <p:nvSpPr>
          <p:cNvPr id="3" name="Content Placeholder 2"/>
          <p:cNvSpPr>
            <a:spLocks noGrp="1"/>
          </p:cNvSpPr>
          <p:nvPr>
            <p:ph idx="1"/>
          </p:nvPr>
        </p:nvSpPr>
        <p:spPr/>
        <p:txBody>
          <a:bodyPr>
            <a:normAutofit lnSpcReduction="10000"/>
          </a:bodyPr>
          <a:lstStyle/>
          <a:p>
            <a:r>
              <a:rPr lang="en-AU" sz="3600" b="1" dirty="0"/>
              <a:t>What is it?</a:t>
            </a:r>
          </a:p>
          <a:p>
            <a:pPr lvl="1"/>
            <a:r>
              <a:rPr lang="en-AU" sz="3200" dirty="0"/>
              <a:t>Rubbish gets into the ocean either on purpose or by accident. Lots of it is plastic which stays around for thousands of years</a:t>
            </a:r>
          </a:p>
          <a:p>
            <a:r>
              <a:rPr lang="en-AU" sz="3600" b="1" dirty="0"/>
              <a:t>What causes it?</a:t>
            </a:r>
          </a:p>
          <a:p>
            <a:pPr lvl="1"/>
            <a:r>
              <a:rPr lang="en-AU" sz="3200" dirty="0"/>
              <a:t>Littering: rain can make this rubbish flow into drains and out to sea</a:t>
            </a:r>
          </a:p>
          <a:p>
            <a:pPr lvl="1"/>
            <a:r>
              <a:rPr lang="en-AU" sz="3200" dirty="0"/>
              <a:t>Some people and companies also dump rubbish illegally in the ocean</a:t>
            </a:r>
          </a:p>
        </p:txBody>
      </p:sp>
    </p:spTree>
    <p:extLst>
      <p:ext uri="{BB962C8B-B14F-4D97-AF65-F5344CB8AC3E}">
        <p14:creationId xmlns:p14="http://schemas.microsoft.com/office/powerpoint/2010/main" val="384576997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800" dirty="0">
                <a:latin typeface="Market Deco" panose="02000000000000000000" pitchFamily="2" charset="0"/>
              </a:rPr>
              <a:t>OCEAN RUBBISH</a:t>
            </a:r>
            <a:endParaRPr lang="en-AU" sz="8800" dirty="0">
              <a:latin typeface="Market Deco" panose="02000000000000000000" pitchFamily="2" charset="0"/>
            </a:endParaRPr>
          </a:p>
        </p:txBody>
      </p:sp>
      <p:sp>
        <p:nvSpPr>
          <p:cNvPr id="3" name="Content Placeholder 2"/>
          <p:cNvSpPr>
            <a:spLocks noGrp="1"/>
          </p:cNvSpPr>
          <p:nvPr>
            <p:ph idx="1"/>
          </p:nvPr>
        </p:nvSpPr>
        <p:spPr/>
        <p:txBody>
          <a:bodyPr>
            <a:normAutofit/>
          </a:bodyPr>
          <a:lstStyle/>
          <a:p>
            <a:r>
              <a:rPr lang="en-AU" sz="4000" b="1" dirty="0"/>
              <a:t>How is it affecting Greenville?</a:t>
            </a:r>
          </a:p>
          <a:p>
            <a:pPr lvl="1"/>
            <a:r>
              <a:rPr lang="en-US" sz="3600" dirty="0"/>
              <a:t>Rubbish in the ocean is killing marine wildlife</a:t>
            </a:r>
            <a:endParaRPr lang="en-AU" sz="3600" dirty="0"/>
          </a:p>
        </p:txBody>
      </p:sp>
    </p:spTree>
    <p:extLst>
      <p:ext uri="{BB962C8B-B14F-4D97-AF65-F5344CB8AC3E}">
        <p14:creationId xmlns:p14="http://schemas.microsoft.com/office/powerpoint/2010/main" val="83611083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D52B6-E308-407D-A853-8E4EB67E0D35}"/>
              </a:ext>
            </a:extLst>
          </p:cNvPr>
          <p:cNvSpPr>
            <a:spLocks noGrp="1"/>
          </p:cNvSpPr>
          <p:nvPr>
            <p:ph type="title"/>
          </p:nvPr>
        </p:nvSpPr>
        <p:spPr>
          <a:xfrm>
            <a:off x="838200" y="365125"/>
            <a:ext cx="10515600" cy="1325563"/>
          </a:xfrm>
        </p:spPr>
        <p:txBody>
          <a:bodyPr/>
          <a:lstStyle/>
          <a:p>
            <a:endParaRPr lang="en-AU"/>
          </a:p>
        </p:txBody>
      </p:sp>
      <p:pic>
        <p:nvPicPr>
          <p:cNvPr id="5" name="Content Placeholder 4" descr="A picture containing table, indoor, floor, person&#10;&#10;Description generated with very high confidence">
            <a:extLst>
              <a:ext uri="{FF2B5EF4-FFF2-40B4-BE49-F238E27FC236}">
                <a16:creationId xmlns:a16="http://schemas.microsoft.com/office/drawing/2014/main" id="{1BB59AF3-4ADF-49A1-904B-00522AEFD89F}"/>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t="-9675" r="-7070"/>
          <a:stretch/>
        </p:blipFill>
        <p:spPr>
          <a:xfrm>
            <a:off x="0" y="-1270000"/>
            <a:ext cx="12192000" cy="8128000"/>
          </a:xfrm>
          <a:prstGeom prst="rtTriangle">
            <a:avLst/>
          </a:prstGeom>
        </p:spPr>
      </p:pic>
      <p:pic>
        <p:nvPicPr>
          <p:cNvPr id="7" name="Picture 6" descr="A picture containing indoor&#10;&#10;Description generated with high confidence">
            <a:extLst>
              <a:ext uri="{FF2B5EF4-FFF2-40B4-BE49-F238E27FC236}">
                <a16:creationId xmlns:a16="http://schemas.microsoft.com/office/drawing/2014/main" id="{F80E8CDC-4CB7-4CA2-A112-6D5151ADD17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4889" r="-10061"/>
          <a:stretch/>
        </p:blipFill>
        <p:spPr>
          <a:xfrm rot="10800000">
            <a:off x="-312420" y="-868680"/>
            <a:ext cx="13075920" cy="8717280"/>
          </a:xfrm>
          <a:prstGeom prst="rtTriangle">
            <a:avLst/>
          </a:prstGeom>
        </p:spPr>
      </p:pic>
    </p:spTree>
    <p:extLst>
      <p:ext uri="{BB962C8B-B14F-4D97-AF65-F5344CB8AC3E}">
        <p14:creationId xmlns:p14="http://schemas.microsoft.com/office/powerpoint/2010/main" val="362129829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8625" y="1204659"/>
            <a:ext cx="11763375" cy="3589283"/>
          </a:xfrm>
        </p:spPr>
        <p:txBody>
          <a:bodyPr>
            <a:normAutofit fontScale="90000"/>
          </a:bodyPr>
          <a:lstStyle/>
          <a:p>
            <a:r>
              <a:rPr lang="en-US" sz="13800" dirty="0">
                <a:latin typeface="Market Deco" panose="02000000000000000000" pitchFamily="2" charset="0"/>
              </a:rPr>
              <a:t>INSECT</a:t>
            </a:r>
            <a:br>
              <a:rPr lang="en-US" sz="13800" dirty="0">
                <a:latin typeface="Market Deco" panose="02000000000000000000" pitchFamily="2" charset="0"/>
              </a:rPr>
            </a:br>
            <a:r>
              <a:rPr lang="en-US" sz="13800" dirty="0">
                <a:latin typeface="Market Deco" panose="02000000000000000000" pitchFamily="2" charset="0"/>
              </a:rPr>
              <a:t>INVASION</a:t>
            </a:r>
            <a:endParaRPr lang="en-AU" sz="13800" dirty="0">
              <a:latin typeface="Market Deco" panose="02000000000000000000" pitchFamily="2" charset="0"/>
            </a:endParaRPr>
          </a:p>
        </p:txBody>
      </p:sp>
      <p:sp>
        <p:nvSpPr>
          <p:cNvPr id="3" name="Rectangle 2">
            <a:extLst>
              <a:ext uri="{FF2B5EF4-FFF2-40B4-BE49-F238E27FC236}">
                <a16:creationId xmlns:a16="http://schemas.microsoft.com/office/drawing/2014/main" id="{2421AF46-C7AB-4D94-8DF5-3879AF4CDE7B}"/>
              </a:ext>
            </a:extLst>
          </p:cNvPr>
          <p:cNvSpPr>
            <a:spLocks noChangeArrowheads="1"/>
          </p:cNvSpPr>
          <p:nvPr/>
        </p:nvSpPr>
        <p:spPr bwMode="auto">
          <a:xfrm>
            <a:off x="5628443" y="49743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graphicFrame>
        <p:nvGraphicFramePr>
          <p:cNvPr id="4" name="Object 3">
            <a:extLst>
              <a:ext uri="{FF2B5EF4-FFF2-40B4-BE49-F238E27FC236}">
                <a16:creationId xmlns:a16="http://schemas.microsoft.com/office/drawing/2014/main" id="{EBD2516A-10CF-49BC-A4A9-0C1A12F6AFE6}"/>
              </a:ext>
            </a:extLst>
          </p:cNvPr>
          <p:cNvGraphicFramePr>
            <a:graphicFrameLocks noChangeAspect="1"/>
          </p:cNvGraphicFramePr>
          <p:nvPr>
            <p:extLst>
              <p:ext uri="{D42A27DB-BD31-4B8C-83A1-F6EECF244321}">
                <p14:modId xmlns:p14="http://schemas.microsoft.com/office/powerpoint/2010/main" val="2970441261"/>
              </p:ext>
            </p:extLst>
          </p:nvPr>
        </p:nvGraphicFramePr>
        <p:xfrm>
          <a:off x="5628443" y="4793942"/>
          <a:ext cx="1104900" cy="1463675"/>
        </p:xfrm>
        <a:graphic>
          <a:graphicData uri="http://schemas.openxmlformats.org/presentationml/2006/ole">
            <mc:AlternateContent xmlns:mc="http://schemas.openxmlformats.org/markup-compatibility/2006">
              <mc:Choice xmlns:v="urn:schemas-microsoft-com:vml" Requires="v">
                <p:oleObj spid="_x0000_s7192" name="Bitmap Image" r:id="rId3" imgW="1790476" imgH="2384762" progId="Paint.Picture">
                  <p:embed/>
                </p:oleObj>
              </mc:Choice>
              <mc:Fallback>
                <p:oleObj name="Bitmap Image" r:id="rId3" imgW="1790476" imgH="2384762"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8443" y="4793942"/>
                        <a:ext cx="1104900" cy="1463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02888825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12777" y="1992375"/>
            <a:ext cx="9144000" cy="2387600"/>
          </a:xfrm>
        </p:spPr>
        <p:txBody>
          <a:bodyPr>
            <a:normAutofit/>
          </a:bodyPr>
          <a:lstStyle/>
          <a:p>
            <a:r>
              <a:rPr lang="en-US" sz="13800" dirty="0">
                <a:latin typeface="Market Deco" panose="02000000000000000000" pitchFamily="2" charset="0"/>
              </a:rPr>
              <a:t>THE FATES</a:t>
            </a:r>
            <a:endParaRPr lang="en-AU" sz="13800" dirty="0">
              <a:latin typeface="Market Deco" panose="02000000000000000000" pitchFamily="2" charset="0"/>
            </a:endParaRPr>
          </a:p>
        </p:txBody>
      </p:sp>
    </p:spTree>
    <p:extLst>
      <p:ext uri="{BB962C8B-B14F-4D97-AF65-F5344CB8AC3E}">
        <p14:creationId xmlns:p14="http://schemas.microsoft.com/office/powerpoint/2010/main" val="132555899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Content Placeholder 3" descr="A picture containing bird, outdoor, ground, sky&#10;&#10;Description generated with very high confidence">
            <a:extLst>
              <a:ext uri="{FF2B5EF4-FFF2-40B4-BE49-F238E27FC236}">
                <a16:creationId xmlns:a16="http://schemas.microsoft.com/office/drawing/2014/main" id="{A07BF461-AAE8-48C6-BFA8-834E3BF64A4F}"/>
              </a:ext>
            </a:extLst>
          </p:cNvPr>
          <p:cNvPicPr>
            <a:picLocks noGrp="1"/>
          </p:cNvPicPr>
          <p:nvPr>
            <p:ph idx="1"/>
          </p:nvPr>
        </p:nvPicPr>
        <p:blipFill rotWithShape="1">
          <a:blip r:embed="rId2"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325137581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FFAC8-A886-461D-8DFF-7A681EED9F63}"/>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B76B56C8-8551-4A49-AFCD-166D3DB20C76}"/>
              </a:ext>
            </a:extLst>
          </p:cNvPr>
          <p:cNvSpPr>
            <a:spLocks noGrp="1"/>
          </p:cNvSpPr>
          <p:nvPr>
            <p:ph idx="1"/>
          </p:nvPr>
        </p:nvSpPr>
        <p:spPr/>
        <p:txBody>
          <a:bodyPr/>
          <a:lstStyle/>
          <a:p>
            <a:endParaRPr lang="en-AU"/>
          </a:p>
        </p:txBody>
      </p:sp>
      <p:pic>
        <p:nvPicPr>
          <p:cNvPr id="4" name="Picture 3">
            <a:extLst>
              <a:ext uri="{FF2B5EF4-FFF2-40B4-BE49-F238E27FC236}">
                <a16:creationId xmlns:a16="http://schemas.microsoft.com/office/drawing/2014/main" id="{B26429AF-F038-4CC1-8BE9-4217E10B4935}"/>
              </a:ext>
            </a:extLst>
          </p:cNvPr>
          <p:cNvPicPr/>
          <p:nvPr/>
        </p:nvPicPr>
        <p:blipFill>
          <a:blip r:embed="rId2" cstate="print">
            <a:extLst>
              <a:ext uri="{28A0092B-C50C-407E-A947-70E740481C1C}">
                <a14:useLocalDpi xmlns:a14="http://schemas.microsoft.com/office/drawing/2010/main"/>
              </a:ext>
            </a:extLst>
          </a:blip>
          <a:stretch>
            <a:fillRect/>
          </a:stretch>
        </p:blipFill>
        <p:spPr>
          <a:xfrm>
            <a:off x="0" y="0"/>
            <a:ext cx="13713591" cy="6858000"/>
          </a:xfrm>
          <a:prstGeom prst="rect">
            <a:avLst/>
          </a:prstGeom>
        </p:spPr>
      </p:pic>
    </p:spTree>
    <p:extLst>
      <p:ext uri="{BB962C8B-B14F-4D97-AF65-F5344CB8AC3E}">
        <p14:creationId xmlns:p14="http://schemas.microsoft.com/office/powerpoint/2010/main" val="218035258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800" dirty="0">
                <a:latin typeface="Market Deco" panose="02000000000000000000" pitchFamily="2" charset="0"/>
              </a:rPr>
              <a:t>INSECT INVASION</a:t>
            </a:r>
            <a:endParaRPr lang="en-AU" sz="8800" dirty="0">
              <a:latin typeface="Market Deco" panose="02000000000000000000" pitchFamily="2" charset="0"/>
            </a:endParaRPr>
          </a:p>
        </p:txBody>
      </p:sp>
      <p:sp>
        <p:nvSpPr>
          <p:cNvPr id="3" name="Content Placeholder 2"/>
          <p:cNvSpPr>
            <a:spLocks noGrp="1"/>
          </p:cNvSpPr>
          <p:nvPr>
            <p:ph idx="1"/>
          </p:nvPr>
        </p:nvSpPr>
        <p:spPr/>
        <p:txBody>
          <a:bodyPr>
            <a:normAutofit fontScale="92500" lnSpcReduction="10000"/>
          </a:bodyPr>
          <a:lstStyle/>
          <a:p>
            <a:r>
              <a:rPr lang="en-AU" sz="4000" b="1" dirty="0"/>
              <a:t>What is it?</a:t>
            </a:r>
          </a:p>
          <a:p>
            <a:pPr lvl="1"/>
            <a:r>
              <a:rPr lang="en-AU" sz="3600" dirty="0"/>
              <a:t>An insect that has come from a different place. There often isn’t anything that attacks these insects in the new place, so it takes over the new area easily.</a:t>
            </a:r>
          </a:p>
          <a:p>
            <a:r>
              <a:rPr lang="en-AU" sz="4000" b="1" dirty="0"/>
              <a:t>What causes it?</a:t>
            </a:r>
          </a:p>
          <a:p>
            <a:pPr lvl="1"/>
            <a:r>
              <a:rPr lang="en-US" sz="3600" dirty="0"/>
              <a:t>Somehow an insect gets to another place</a:t>
            </a:r>
          </a:p>
          <a:p>
            <a:pPr lvl="1"/>
            <a:r>
              <a:rPr lang="en-US" sz="3600" dirty="0"/>
              <a:t>Not having anything that attacks it in the new place</a:t>
            </a:r>
            <a:endParaRPr lang="en-AU" sz="3600" dirty="0"/>
          </a:p>
        </p:txBody>
      </p:sp>
    </p:spTree>
    <p:extLst>
      <p:ext uri="{BB962C8B-B14F-4D97-AF65-F5344CB8AC3E}">
        <p14:creationId xmlns:p14="http://schemas.microsoft.com/office/powerpoint/2010/main" val="144006040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800" dirty="0">
                <a:latin typeface="Market Deco" panose="02000000000000000000" pitchFamily="2" charset="0"/>
              </a:rPr>
              <a:t>INSECT INVASION</a:t>
            </a:r>
            <a:endParaRPr lang="en-AU" sz="8800" dirty="0">
              <a:latin typeface="Market Deco" panose="02000000000000000000" pitchFamily="2" charset="0"/>
            </a:endParaRPr>
          </a:p>
        </p:txBody>
      </p:sp>
      <p:sp>
        <p:nvSpPr>
          <p:cNvPr id="3" name="Content Placeholder 2"/>
          <p:cNvSpPr>
            <a:spLocks noGrp="1"/>
          </p:cNvSpPr>
          <p:nvPr>
            <p:ph idx="1"/>
          </p:nvPr>
        </p:nvSpPr>
        <p:spPr/>
        <p:txBody>
          <a:bodyPr>
            <a:normAutofit/>
          </a:bodyPr>
          <a:lstStyle/>
          <a:p>
            <a:r>
              <a:rPr lang="en-AU" sz="4000" b="1" dirty="0"/>
              <a:t>How is it affecting Greenville?</a:t>
            </a:r>
          </a:p>
          <a:p>
            <a:pPr lvl="1"/>
            <a:r>
              <a:rPr lang="en-AU" sz="3600" dirty="0"/>
              <a:t>Locusts have shown up and are causing lots of damage. They are eating the farmer’s crops, damaging the forests and annoying people across the island.</a:t>
            </a:r>
          </a:p>
        </p:txBody>
      </p:sp>
    </p:spTree>
    <p:extLst>
      <p:ext uri="{BB962C8B-B14F-4D97-AF65-F5344CB8AC3E}">
        <p14:creationId xmlns:p14="http://schemas.microsoft.com/office/powerpoint/2010/main" val="345410676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6E659-02B9-4943-BB73-B5A0C49F00A6}"/>
              </a:ext>
            </a:extLst>
          </p:cNvPr>
          <p:cNvSpPr>
            <a:spLocks noGrp="1"/>
          </p:cNvSpPr>
          <p:nvPr>
            <p:ph type="title"/>
          </p:nvPr>
        </p:nvSpPr>
        <p:spPr/>
        <p:txBody>
          <a:bodyPr/>
          <a:lstStyle/>
          <a:p>
            <a:endParaRPr lang="en-AU"/>
          </a:p>
        </p:txBody>
      </p:sp>
      <p:pic>
        <p:nvPicPr>
          <p:cNvPr id="5" name="Content Placeholder 4" descr="A picture containing indoor, salamander, animal, table&#10;&#10;Description generated with high confidence">
            <a:extLst>
              <a:ext uri="{FF2B5EF4-FFF2-40B4-BE49-F238E27FC236}">
                <a16:creationId xmlns:a16="http://schemas.microsoft.com/office/drawing/2014/main" id="{A0DDDB75-CF4B-48D5-AA8A-ECDEB662E903}"/>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6035040" y="0"/>
            <a:ext cx="7938280" cy="7665720"/>
          </a:xfrm>
          <a:prstGeom prst="parallelogram">
            <a:avLst/>
          </a:prstGeom>
        </p:spPr>
      </p:pic>
      <p:pic>
        <p:nvPicPr>
          <p:cNvPr id="7" name="Picture 6" descr="A close up of a yellow flower with green leaves&#10;&#10;Description generated with high confidence">
            <a:extLst>
              <a:ext uri="{FF2B5EF4-FFF2-40B4-BE49-F238E27FC236}">
                <a16:creationId xmlns:a16="http://schemas.microsoft.com/office/drawing/2014/main" id="{49049404-3F85-4AF9-9128-CB52AAF73AA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57299" y="0"/>
            <a:ext cx="7269481" cy="6858001"/>
          </a:xfrm>
          <a:prstGeom prst="parallelogram">
            <a:avLst/>
          </a:prstGeom>
        </p:spPr>
      </p:pic>
      <p:pic>
        <p:nvPicPr>
          <p:cNvPr id="9" name="Picture 8" descr="A close up of a plant&#10;&#10;Description generated with very high confidence">
            <a:extLst>
              <a:ext uri="{FF2B5EF4-FFF2-40B4-BE49-F238E27FC236}">
                <a16:creationId xmlns:a16="http://schemas.microsoft.com/office/drawing/2014/main" id="{5A682F54-D39E-438C-8BCC-296776CD486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110740" y="1"/>
            <a:ext cx="5889834" cy="6858000"/>
          </a:xfrm>
          <a:prstGeom prst="parallelogram">
            <a:avLst/>
          </a:prstGeom>
        </p:spPr>
      </p:pic>
    </p:spTree>
    <p:extLst>
      <p:ext uri="{BB962C8B-B14F-4D97-AF65-F5344CB8AC3E}">
        <p14:creationId xmlns:p14="http://schemas.microsoft.com/office/powerpoint/2010/main" val="38694196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8625" y="1204659"/>
            <a:ext cx="11763375" cy="3127644"/>
          </a:xfrm>
        </p:spPr>
        <p:txBody>
          <a:bodyPr>
            <a:normAutofit/>
          </a:bodyPr>
          <a:lstStyle/>
          <a:p>
            <a:r>
              <a:rPr lang="en-US" sz="13800" dirty="0">
                <a:latin typeface="Market Deco" panose="02000000000000000000" pitchFamily="2" charset="0"/>
              </a:rPr>
              <a:t>DROUGHT</a:t>
            </a:r>
            <a:endParaRPr lang="en-AU" sz="13800" dirty="0">
              <a:latin typeface="Market Deco" panose="02000000000000000000" pitchFamily="2" charset="0"/>
            </a:endParaRPr>
          </a:p>
        </p:txBody>
      </p:sp>
      <p:sp>
        <p:nvSpPr>
          <p:cNvPr id="3" name="Rectangle 2">
            <a:extLst>
              <a:ext uri="{FF2B5EF4-FFF2-40B4-BE49-F238E27FC236}">
                <a16:creationId xmlns:a16="http://schemas.microsoft.com/office/drawing/2014/main" id="{69782161-D961-4BEB-9ADA-7A93C06CEF5A}"/>
              </a:ext>
            </a:extLst>
          </p:cNvPr>
          <p:cNvSpPr>
            <a:spLocks noChangeArrowheads="1"/>
          </p:cNvSpPr>
          <p:nvPr/>
        </p:nvSpPr>
        <p:spPr bwMode="auto">
          <a:xfrm>
            <a:off x="5246703" y="49743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graphicFrame>
        <p:nvGraphicFramePr>
          <p:cNvPr id="4" name="Object 3">
            <a:extLst>
              <a:ext uri="{FF2B5EF4-FFF2-40B4-BE49-F238E27FC236}">
                <a16:creationId xmlns:a16="http://schemas.microsoft.com/office/drawing/2014/main" id="{FB22725E-0834-48CD-9DB7-1AE39C85D983}"/>
              </a:ext>
            </a:extLst>
          </p:cNvPr>
          <p:cNvGraphicFramePr>
            <a:graphicFrameLocks noChangeAspect="1"/>
          </p:cNvGraphicFramePr>
          <p:nvPr>
            <p:extLst>
              <p:ext uri="{D42A27DB-BD31-4B8C-83A1-F6EECF244321}">
                <p14:modId xmlns:p14="http://schemas.microsoft.com/office/powerpoint/2010/main" val="2849293756"/>
              </p:ext>
            </p:extLst>
          </p:nvPr>
        </p:nvGraphicFramePr>
        <p:xfrm>
          <a:off x="5510212" y="4332303"/>
          <a:ext cx="1600200" cy="1577975"/>
        </p:xfrm>
        <a:graphic>
          <a:graphicData uri="http://schemas.openxmlformats.org/presentationml/2006/ole">
            <mc:AlternateContent xmlns:mc="http://schemas.openxmlformats.org/markup-compatibility/2006">
              <mc:Choice xmlns:v="urn:schemas-microsoft-com:vml" Requires="v">
                <p:oleObj spid="_x0000_s8216" name="Bitmap Image" r:id="rId3" imgW="1798095" imgH="1775614" progId="Paint.Picture">
                  <p:embed/>
                </p:oleObj>
              </mc:Choice>
              <mc:Fallback>
                <p:oleObj name="Bitmap Image" r:id="rId3" imgW="1798095" imgH="1775614"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0212" y="4332303"/>
                        <a:ext cx="1600200" cy="1577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72144024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Content Placeholder 3" descr="A picture containing ground, outdoor, tree, grass&#10;&#10;Description generated with high confidence">
            <a:extLst>
              <a:ext uri="{FF2B5EF4-FFF2-40B4-BE49-F238E27FC236}">
                <a16:creationId xmlns:a16="http://schemas.microsoft.com/office/drawing/2014/main" id="{C4E755F0-6B27-4A06-A789-7A1BAC370B08}"/>
              </a:ext>
            </a:extLst>
          </p:cNvPr>
          <p:cNvPicPr>
            <a:picLocks noGrp="1"/>
          </p:cNvPicPr>
          <p:nvPr>
            <p:ph idx="1"/>
          </p:nvPr>
        </p:nvPicPr>
        <p:blipFill rotWithShape="1">
          <a:blip r:embed="rId2" cstate="email">
            <a:extLst>
              <a:ext uri="{28A0092B-C50C-407E-A947-70E740481C1C}">
                <a14:useLocalDpi xmlns:a14="http://schemas.microsoft.com/office/drawing/2010/main"/>
              </a:ext>
            </a:extLst>
          </a:blip>
          <a:srcRect r="-2" b="-2"/>
          <a:stretch/>
        </p:blipFill>
        <p:spPr bwMode="auto">
          <a:xfrm>
            <a:off x="19" y="10"/>
            <a:ext cx="12835447" cy="7219940"/>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75002667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7" name="Content Placeholder 3" descr="A close up of a rock near the ocean&#10;&#10;Description generated with very high confidence">
            <a:extLst>
              <a:ext uri="{FF2B5EF4-FFF2-40B4-BE49-F238E27FC236}">
                <a16:creationId xmlns:a16="http://schemas.microsoft.com/office/drawing/2014/main" id="{267E8502-26B1-47AE-90BA-C7DF271E0CB4}"/>
              </a:ext>
            </a:extLst>
          </p:cNvPr>
          <p:cNvPicPr>
            <a:picLocks noGrp="1"/>
          </p:cNvPicPr>
          <p:nvPr>
            <p:ph idx="1"/>
          </p:nvPr>
        </p:nvPicPr>
        <p:blipFill rotWithShape="1">
          <a:blip r:embed="rId2" cstate="email">
            <a:extLst>
              <a:ext uri="{28A0092B-C50C-407E-A947-70E740481C1C}">
                <a14:useLocalDpi xmlns:a14="http://schemas.microsoft.com/office/drawing/2010/main"/>
              </a:ext>
            </a:extLst>
          </a:blip>
          <a:srcRect b="-1"/>
          <a:stretch/>
        </p:blipFill>
        <p:spPr>
          <a:xfrm>
            <a:off x="20" y="10"/>
            <a:ext cx="12191980" cy="6857990"/>
          </a:xfrm>
          <a:prstGeom prst="rect">
            <a:avLst/>
          </a:prstGeom>
        </p:spPr>
      </p:pic>
    </p:spTree>
    <p:extLst>
      <p:ext uri="{BB962C8B-B14F-4D97-AF65-F5344CB8AC3E}">
        <p14:creationId xmlns:p14="http://schemas.microsoft.com/office/powerpoint/2010/main" val="197400097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800" dirty="0">
                <a:latin typeface="Market Deco" panose="02000000000000000000" pitchFamily="2" charset="0"/>
              </a:rPr>
              <a:t>DROUGHT</a:t>
            </a:r>
            <a:endParaRPr lang="en-AU" sz="8800" dirty="0">
              <a:latin typeface="Market Deco" panose="02000000000000000000" pitchFamily="2" charset="0"/>
            </a:endParaRPr>
          </a:p>
        </p:txBody>
      </p:sp>
      <p:sp>
        <p:nvSpPr>
          <p:cNvPr id="3" name="Content Placeholder 2"/>
          <p:cNvSpPr>
            <a:spLocks noGrp="1"/>
          </p:cNvSpPr>
          <p:nvPr>
            <p:ph idx="1"/>
          </p:nvPr>
        </p:nvSpPr>
        <p:spPr>
          <a:xfrm>
            <a:off x="838200" y="1825625"/>
            <a:ext cx="10515600" cy="4351338"/>
          </a:xfrm>
        </p:spPr>
        <p:txBody>
          <a:bodyPr>
            <a:normAutofit/>
          </a:bodyPr>
          <a:lstStyle/>
          <a:p>
            <a:r>
              <a:rPr lang="en-AU" sz="3600" b="1" dirty="0"/>
              <a:t>What is it?</a:t>
            </a:r>
          </a:p>
          <a:p>
            <a:pPr lvl="1"/>
            <a:r>
              <a:rPr lang="en-AU" sz="3200" dirty="0"/>
              <a:t>Drought is a really long time with very little rain. Plants need water to grow, and animals and humans need water to drink. </a:t>
            </a:r>
          </a:p>
          <a:p>
            <a:r>
              <a:rPr lang="en-AU" sz="3600" b="1" dirty="0"/>
              <a:t>What causes it?</a:t>
            </a:r>
          </a:p>
          <a:p>
            <a:pPr lvl="1"/>
            <a:r>
              <a:rPr lang="en-US" sz="3200" dirty="0"/>
              <a:t>C</a:t>
            </a:r>
            <a:r>
              <a:rPr lang="en-AU" sz="3200" dirty="0" err="1"/>
              <a:t>limate</a:t>
            </a:r>
            <a:r>
              <a:rPr lang="en-AU" sz="3200" dirty="0"/>
              <a:t> change changes weather patterns, making it stop raining in some places</a:t>
            </a:r>
            <a:endParaRPr lang="en-AU" sz="3200" dirty="0">
              <a:latin typeface="Century Gothic" panose="020B0502020202020204" pitchFamily="34" charset="0"/>
            </a:endParaRPr>
          </a:p>
        </p:txBody>
      </p:sp>
    </p:spTree>
    <p:extLst>
      <p:ext uri="{BB962C8B-B14F-4D97-AF65-F5344CB8AC3E}">
        <p14:creationId xmlns:p14="http://schemas.microsoft.com/office/powerpoint/2010/main" val="425817050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800" dirty="0">
                <a:latin typeface="Market Deco" panose="02000000000000000000" pitchFamily="2" charset="0"/>
              </a:rPr>
              <a:t>DROUGHT</a:t>
            </a:r>
            <a:endParaRPr lang="en-AU" sz="8800" dirty="0">
              <a:latin typeface="Market Deco" panose="02000000000000000000" pitchFamily="2" charset="0"/>
            </a:endParaRPr>
          </a:p>
        </p:txBody>
      </p:sp>
      <p:sp>
        <p:nvSpPr>
          <p:cNvPr id="3" name="Content Placeholder 2"/>
          <p:cNvSpPr>
            <a:spLocks noGrp="1"/>
          </p:cNvSpPr>
          <p:nvPr>
            <p:ph idx="1"/>
          </p:nvPr>
        </p:nvSpPr>
        <p:spPr>
          <a:xfrm>
            <a:off x="838200" y="1825625"/>
            <a:ext cx="10515600" cy="4351338"/>
          </a:xfrm>
        </p:spPr>
        <p:txBody>
          <a:bodyPr>
            <a:normAutofit/>
          </a:bodyPr>
          <a:lstStyle/>
          <a:p>
            <a:r>
              <a:rPr lang="en-AU" sz="3600" b="1" dirty="0"/>
              <a:t>How is it affecting Greenville?</a:t>
            </a:r>
          </a:p>
          <a:p>
            <a:pPr lvl="1"/>
            <a:r>
              <a:rPr lang="en-AU" sz="3200" dirty="0"/>
              <a:t>There has been a drought in Greenville for the last few years. Deforestation has made the drought worse, because big forests actually make it rain more. </a:t>
            </a:r>
          </a:p>
        </p:txBody>
      </p:sp>
    </p:spTree>
    <p:extLst>
      <p:ext uri="{BB962C8B-B14F-4D97-AF65-F5344CB8AC3E}">
        <p14:creationId xmlns:p14="http://schemas.microsoft.com/office/powerpoint/2010/main" val="19019792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3322</TotalTime>
  <Words>1323</Words>
  <Application>Microsoft Office PowerPoint</Application>
  <PresentationFormat>Widescreen</PresentationFormat>
  <Paragraphs>168</Paragraphs>
  <Slides>103</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103</vt:i4>
      </vt:variant>
    </vt:vector>
  </HeadingPairs>
  <TitlesOfParts>
    <vt:vector size="110" baseType="lpstr">
      <vt:lpstr>Arial</vt:lpstr>
      <vt:lpstr>Calibri</vt:lpstr>
      <vt:lpstr>Calibri Light</vt:lpstr>
      <vt:lpstr>Century Gothic</vt:lpstr>
      <vt:lpstr>Market Deco</vt:lpstr>
      <vt:lpstr>Office Theme</vt:lpstr>
      <vt:lpstr>Bitmap Image</vt:lpstr>
      <vt:lpstr>PowerPoint Presentation</vt:lpstr>
      <vt:lpstr>What is THE GAME?</vt:lpstr>
      <vt:lpstr>PowerPoint Presentation</vt:lpstr>
      <vt:lpstr>HOW IS IT PLAYED?</vt:lpstr>
      <vt:lpstr>Skills:</vt:lpstr>
      <vt:lpstr>EXAMPLE</vt:lpstr>
      <vt:lpstr>NUCLEAR MELTDOWN</vt:lpstr>
      <vt:lpstr> GROUPS</vt:lpstr>
      <vt:lpstr>THE FATES</vt:lpstr>
      <vt:lpstr> The fates</vt:lpstr>
      <vt:lpstr>MINERS</vt:lpstr>
      <vt:lpstr>PowerPoint Presentation</vt:lpstr>
      <vt:lpstr> MINERS</vt:lpstr>
      <vt:lpstr>PowerPoint Presentation</vt:lpstr>
      <vt:lpstr>PowerPoint Presentation</vt:lpstr>
      <vt:lpstr>INVESTORS</vt:lpstr>
      <vt:lpstr>PowerPoint Presentation</vt:lpstr>
      <vt:lpstr> INVESTORS</vt:lpstr>
      <vt:lpstr>PowerPoint Presentation</vt:lpstr>
      <vt:lpstr>PowerPoint Presentation</vt:lpstr>
      <vt:lpstr>SCIENTISTS</vt:lpstr>
      <vt:lpstr>PowerPoint Presentation</vt:lpstr>
      <vt:lpstr> SCIENTISTS</vt:lpstr>
      <vt:lpstr>PowerPoint Presentation</vt:lpstr>
      <vt:lpstr>PowerPoint Presentation</vt:lpstr>
      <vt:lpstr>GOVERNMENT</vt:lpstr>
      <vt:lpstr>PowerPoint Presentation</vt:lpstr>
      <vt:lpstr> GOVERNMENT</vt:lpstr>
      <vt:lpstr>PowerPoint Presentation</vt:lpstr>
      <vt:lpstr>PowerPoint Presentation</vt:lpstr>
      <vt:lpstr>CITIZENS</vt:lpstr>
      <vt:lpstr>PowerPoint Presentation</vt:lpstr>
      <vt:lpstr> CITIZENS</vt:lpstr>
      <vt:lpstr>PowerPoint Presentation</vt:lpstr>
      <vt:lpstr>PowerPoint Presentation</vt:lpstr>
      <vt:lpstr>PARK RANGERS</vt:lpstr>
      <vt:lpstr>PowerPoint Presentation</vt:lpstr>
      <vt:lpstr> PARK RANGERS</vt:lpstr>
      <vt:lpstr>PowerPoint Presentation</vt:lpstr>
      <vt:lpstr>PowerPoint Presentation</vt:lpstr>
      <vt:lpstr>FARMERS</vt:lpstr>
      <vt:lpstr>PowerPoint Presentation</vt:lpstr>
      <vt:lpstr> FARMERS</vt:lpstr>
      <vt:lpstr>PowerPoint Presentation</vt:lpstr>
      <vt:lpstr>PowerPoint Presentation</vt:lpstr>
      <vt:lpstr>BUILDERS</vt:lpstr>
      <vt:lpstr>PowerPoint Presentation</vt:lpstr>
      <vt:lpstr> BUILDERS</vt:lpstr>
      <vt:lpstr>PowerPoint Presentation</vt:lpstr>
      <vt:lpstr>PowerPoint Presentation</vt:lpstr>
      <vt:lpstr>LET’S CHOOSE TEAMS!</vt:lpstr>
      <vt:lpstr>THE CHALLENGES</vt:lpstr>
      <vt:lpstr>AIR POLLUTION</vt:lpstr>
      <vt:lpstr>PowerPoint Presentation</vt:lpstr>
      <vt:lpstr>PowerPoint Presentation</vt:lpstr>
      <vt:lpstr>AIR POLLUTION</vt:lpstr>
      <vt:lpstr>AIR POLLUTION</vt:lpstr>
      <vt:lpstr>PowerPoint Presentation</vt:lpstr>
      <vt:lpstr>ENDANGERED SNOW TIGER</vt:lpstr>
      <vt:lpstr>PowerPoint Presentation</vt:lpstr>
      <vt:lpstr>PowerPoint Presentation</vt:lpstr>
      <vt:lpstr>ENDANGERED SNOW TIGER</vt:lpstr>
      <vt:lpstr>ENDANGERED SNOW TIGER</vt:lpstr>
      <vt:lpstr>PowerPoint Presentation</vt:lpstr>
      <vt:lpstr>Poor soil</vt:lpstr>
      <vt:lpstr>PowerPoint Presentation</vt:lpstr>
      <vt:lpstr>PowerPoint Presentation</vt:lpstr>
      <vt:lpstr>POOR SOIL</vt:lpstr>
      <vt:lpstr>POOR SOIL</vt:lpstr>
      <vt:lpstr>PowerPoint Presentation</vt:lpstr>
      <vt:lpstr>DEFORESTATION</vt:lpstr>
      <vt:lpstr>PowerPoint Presentation</vt:lpstr>
      <vt:lpstr>PowerPoint Presentation</vt:lpstr>
      <vt:lpstr>DEFORESTATION</vt:lpstr>
      <vt:lpstr>DEFORESTATION</vt:lpstr>
      <vt:lpstr>PowerPoint Presentation</vt:lpstr>
      <vt:lpstr>SEA LEVEL RISE</vt:lpstr>
      <vt:lpstr>PowerPoint Presentation</vt:lpstr>
      <vt:lpstr>PowerPoint Presentation</vt:lpstr>
      <vt:lpstr>SEA LEVEL RISE</vt:lpstr>
      <vt:lpstr>SEA LEVEL RISE</vt:lpstr>
      <vt:lpstr>PowerPoint Presentation</vt:lpstr>
      <vt:lpstr>OCEAN RUBBISH</vt:lpstr>
      <vt:lpstr>PowerPoint Presentation</vt:lpstr>
      <vt:lpstr>PowerPoint Presentation</vt:lpstr>
      <vt:lpstr>OCEAN RUBBISH</vt:lpstr>
      <vt:lpstr>OCEAN RUBBISH</vt:lpstr>
      <vt:lpstr>PowerPoint Presentation</vt:lpstr>
      <vt:lpstr>INSECT INVASION</vt:lpstr>
      <vt:lpstr>PowerPoint Presentation</vt:lpstr>
      <vt:lpstr>PowerPoint Presentation</vt:lpstr>
      <vt:lpstr>INSECT INVASION</vt:lpstr>
      <vt:lpstr>INSECT INVASION</vt:lpstr>
      <vt:lpstr>PowerPoint Presentation</vt:lpstr>
      <vt:lpstr>DROUGHT</vt:lpstr>
      <vt:lpstr>PowerPoint Presentation</vt:lpstr>
      <vt:lpstr>PowerPoint Presentation</vt:lpstr>
      <vt:lpstr>DROUGHT</vt:lpstr>
      <vt:lpstr>DROUGHT</vt:lpstr>
      <vt:lpstr>PowerPoint Presentation</vt:lpstr>
      <vt:lpstr>SOLVING PROBLEMS</vt:lpstr>
      <vt:lpstr>SOLVING PROBLEMS</vt:lpstr>
      <vt:lpstr>SOLVING PROBLEMS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Lawless</dc:creator>
  <cp:lastModifiedBy>Ben Lawless</cp:lastModifiedBy>
  <cp:revision>57</cp:revision>
  <dcterms:created xsi:type="dcterms:W3CDTF">2017-02-23T21:07:45Z</dcterms:created>
  <dcterms:modified xsi:type="dcterms:W3CDTF">2018-12-03T23:14:58Z</dcterms:modified>
</cp:coreProperties>
</file>